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05" r:id="rId2"/>
  </p:sldMasterIdLst>
  <p:notesMasterIdLst>
    <p:notesMasterId r:id="rId15"/>
  </p:notesMasterIdLst>
  <p:handoutMasterIdLst>
    <p:handoutMasterId r:id="rId16"/>
  </p:handoutMasterIdLst>
  <p:sldIdLst>
    <p:sldId id="273" r:id="rId3"/>
    <p:sldId id="453" r:id="rId4"/>
    <p:sldId id="455" r:id="rId5"/>
    <p:sldId id="491" r:id="rId6"/>
    <p:sldId id="456" r:id="rId7"/>
    <p:sldId id="524" r:id="rId8"/>
    <p:sldId id="526" r:id="rId9"/>
    <p:sldId id="525" r:id="rId10"/>
    <p:sldId id="494" r:id="rId11"/>
    <p:sldId id="527" r:id="rId12"/>
    <p:sldId id="474" r:id="rId13"/>
    <p:sldId id="385" r:id="rId14"/>
  </p:sldIdLst>
  <p:sldSz cx="9144000" cy="6858000" type="screen4x3"/>
  <p:notesSz cx="6769100" cy="9906000"/>
  <p:defaultTextStyle>
    <a:defPPr>
      <a:defRPr lang="en-GB"/>
    </a:defPPr>
    <a:lvl1pPr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1pPr>
    <a:lvl2pPr marL="742950" indent="-28575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2pPr>
    <a:lvl3pPr marL="11430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3pPr>
    <a:lvl4pPr marL="16002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4pPr>
    <a:lvl5pPr marL="20574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5pPr>
    <a:lvl6pPr marL="2286000" algn="l" defTabSz="914400" rtl="0" eaLnBrk="1" latinLnBrk="0" hangingPunct="1">
      <a:defRPr sz="1200" kern="1200">
        <a:solidFill>
          <a:schemeClr val="bg1"/>
        </a:solidFill>
        <a:latin typeface="Arial" charset="0"/>
        <a:ea typeface="SimSun" pitchFamily="2" charset="-122"/>
        <a:cs typeface="+mn-cs"/>
      </a:defRPr>
    </a:lvl6pPr>
    <a:lvl7pPr marL="2743200" algn="l" defTabSz="914400" rtl="0" eaLnBrk="1" latinLnBrk="0" hangingPunct="1">
      <a:defRPr sz="1200" kern="1200">
        <a:solidFill>
          <a:schemeClr val="bg1"/>
        </a:solidFill>
        <a:latin typeface="Arial" charset="0"/>
        <a:ea typeface="SimSun" pitchFamily="2" charset="-122"/>
        <a:cs typeface="+mn-cs"/>
      </a:defRPr>
    </a:lvl7pPr>
    <a:lvl8pPr marL="3200400" algn="l" defTabSz="914400" rtl="0" eaLnBrk="1" latinLnBrk="0" hangingPunct="1">
      <a:defRPr sz="1200" kern="1200">
        <a:solidFill>
          <a:schemeClr val="bg1"/>
        </a:solidFill>
        <a:latin typeface="Arial" charset="0"/>
        <a:ea typeface="SimSun" pitchFamily="2" charset="-122"/>
        <a:cs typeface="+mn-cs"/>
      </a:defRPr>
    </a:lvl8pPr>
    <a:lvl9pPr marL="3657600" algn="l" defTabSz="914400" rtl="0" eaLnBrk="1" latinLnBrk="0" hangingPunct="1">
      <a:defRPr sz="1200" kern="1200">
        <a:solidFill>
          <a:schemeClr val="bg1"/>
        </a:solidFill>
        <a:latin typeface="Arial" charset="0"/>
        <a:ea typeface="SimSun"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pe" initials="P" lastIdx="1" clrIdx="0">
    <p:extLst>
      <p:ext uri="{19B8F6BF-5375-455C-9EA6-DF929625EA0E}">
        <p15:presenceInfo xmlns:p15="http://schemas.microsoft.com/office/powerpoint/2012/main" userId="Pepe" providerId="None"/>
      </p:ext>
    </p:extLst>
  </p:cmAuthor>
  <p:cmAuthor id="2" name="Jose Caballero" initials="JC" lastIdx="2" clrIdx="1">
    <p:extLst>
      <p:ext uri="{19B8F6BF-5375-455C-9EA6-DF929625EA0E}">
        <p15:presenceInfo xmlns:p15="http://schemas.microsoft.com/office/powerpoint/2012/main" userId="d445ae9fa4b0f0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05"/>
    <a:srgbClr val="422B95"/>
    <a:srgbClr val="3E1FF5"/>
    <a:srgbClr val="14A444"/>
    <a:srgbClr val="0951BD"/>
    <a:srgbClr val="2609D3"/>
    <a:srgbClr val="4B1561"/>
    <a:srgbClr val="FF9900"/>
    <a:srgbClr val="800000"/>
    <a:srgbClr val="651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6" autoAdjust="0"/>
    <p:restoredTop sz="95100" autoAdjust="0"/>
  </p:normalViewPr>
  <p:slideViewPr>
    <p:cSldViewPr snapToGrid="0">
      <p:cViewPr varScale="1">
        <p:scale>
          <a:sx n="87" d="100"/>
          <a:sy n="87" d="100"/>
        </p:scale>
        <p:origin x="1092" y="78"/>
      </p:cViewPr>
      <p:guideLst/>
    </p:cSldViewPr>
  </p:slideViewPr>
  <p:outlineViewPr>
    <p:cViewPr>
      <p:scale>
        <a:sx n="33" d="100"/>
        <a:sy n="33" d="100"/>
      </p:scale>
      <p:origin x="0" y="-30368"/>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336" y="1400"/>
      </p:cViewPr>
      <p:guideLst>
        <p:guide orient="horz" pos="3120"/>
        <p:guide pos="21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buFont typeface="Times New Roman" pitchFamily="16" charset="0"/>
              <a:buNone/>
              <a:defRPr sz="1200">
                <a:ea typeface="SimSun" charset="-122"/>
              </a:defRPr>
            </a:lvl1pPr>
          </a:lstStyle>
          <a:p>
            <a:pPr>
              <a:defRPr/>
            </a:pPr>
            <a:endParaRPr lang="es-ES"/>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buFont typeface="Times New Roman" pitchFamily="16" charset="0"/>
              <a:buNone/>
              <a:defRPr sz="1200">
                <a:ea typeface="SimSun" charset="-122"/>
              </a:defRPr>
            </a:lvl1pPr>
          </a:lstStyle>
          <a:p>
            <a:pPr>
              <a:defRPr/>
            </a:pPr>
            <a:fld id="{9D74CCFD-52EF-4AAA-BC55-7101C628BCDA}" type="datetimeFigureOut">
              <a:rPr lang="es-ES"/>
              <a:pPr>
                <a:defRPr/>
              </a:pPr>
              <a:t>20/02/2024</a:t>
            </a:fld>
            <a:endParaRPr lang="es-ES"/>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buFont typeface="Times New Roman" pitchFamily="16" charset="0"/>
              <a:buNone/>
              <a:defRPr sz="1200">
                <a:ea typeface="SimSun" charset="-122"/>
              </a:defRPr>
            </a:lvl1pPr>
          </a:lstStyle>
          <a:p>
            <a:pPr>
              <a:defRPr/>
            </a:pPr>
            <a:endParaRPr lang="es-ES"/>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buFont typeface="Times New Roman" pitchFamily="16" charset="0"/>
              <a:buNone/>
              <a:defRPr sz="1200">
                <a:ea typeface="SimSun" charset="-122"/>
              </a:defRPr>
            </a:lvl1pPr>
          </a:lstStyle>
          <a:p>
            <a:pPr>
              <a:defRPr/>
            </a:pPr>
            <a:fld id="{9A390C25-E115-42E1-AA1C-2FCE176D5FAE}" type="slidenum">
              <a:rPr lang="es-ES"/>
              <a:pPr>
                <a:defRPr/>
              </a:pPr>
              <a:t>‹#›</a:t>
            </a:fld>
            <a:endParaRPr lang="es-ES"/>
          </a:p>
        </p:txBody>
      </p:sp>
    </p:spTree>
    <p:extLst>
      <p:ext uri="{BB962C8B-B14F-4D97-AF65-F5344CB8AC3E}">
        <p14:creationId xmlns:p14="http://schemas.microsoft.com/office/powerpoint/2010/main" val="128141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69100" cy="9906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s-ES">
              <a:ea typeface="SimSun" charset="-122"/>
            </a:endParaRPr>
          </a:p>
        </p:txBody>
      </p:sp>
      <p:sp>
        <p:nvSpPr>
          <p:cNvPr id="2050" name="AutoShape 2"/>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2051" name="AutoShape 3"/>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9221" name="Rectangle 4"/>
          <p:cNvSpPr>
            <a:spLocks noGrp="1" noRot="1" noChangeAspect="1" noChangeArrowheads="1"/>
          </p:cNvSpPr>
          <p:nvPr>
            <p:ph type="sldImg"/>
          </p:nvPr>
        </p:nvSpPr>
        <p:spPr bwMode="auto">
          <a:xfrm>
            <a:off x="909638" y="742950"/>
            <a:ext cx="4945062" cy="3709988"/>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676910" y="4705350"/>
            <a:ext cx="5410580" cy="4452541"/>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s-ES" noProof="0"/>
          </a:p>
        </p:txBody>
      </p:sp>
    </p:spTree>
    <p:extLst>
      <p:ext uri="{BB962C8B-B14F-4D97-AF65-F5344CB8AC3E}">
        <p14:creationId xmlns:p14="http://schemas.microsoft.com/office/powerpoint/2010/main" val="6641634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7903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1165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3258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3991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452A8-9F24-87AC-9367-F4CF02D95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2536DC-0162-EF23-5EA4-F3E1FC2E1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65A166-C21C-B8DD-7CB3-57454A4CF66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319903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03803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9116B-5912-A8DE-D16B-242EA8EFF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AFB9E-EF58-32E4-8EB8-621DF44CD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61E91-CF29-F832-5D14-CB1C7B18159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666722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6614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9" name="Straight Connector 8"/>
          <p:cNvCxnSpPr/>
          <p:nvPr userDrawn="1"/>
        </p:nvCxnSpPr>
        <p:spPr bwMode="auto">
          <a:xfrm>
            <a:off x="4572000" y="762000"/>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0" name="Straight Connector 9"/>
          <p:cNvCxnSpPr/>
          <p:nvPr userDrawn="1"/>
        </p:nvCxnSpPr>
        <p:spPr bwMode="auto">
          <a:xfrm>
            <a:off x="180000" y="766775"/>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1" name="Straight Connector 10"/>
          <p:cNvCxnSpPr/>
          <p:nvPr userDrawn="1"/>
        </p:nvCxnSpPr>
        <p:spPr bwMode="auto">
          <a:xfrm>
            <a:off x="0"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2" name="Straight Connector 11"/>
          <p:cNvCxnSpPr/>
          <p:nvPr userDrawn="1"/>
        </p:nvCxnSpPr>
        <p:spPr bwMode="auto">
          <a:xfrm>
            <a:off x="0" y="108000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3" name="Straight Connector 12"/>
          <p:cNvCxnSpPr/>
          <p:nvPr userDrawn="1"/>
        </p:nvCxnSpPr>
        <p:spPr bwMode="auto">
          <a:xfrm>
            <a:off x="9098393"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4" name="Straight Connector 13"/>
          <p:cNvCxnSpPr/>
          <p:nvPr userDrawn="1"/>
        </p:nvCxnSpPr>
        <p:spPr bwMode="auto">
          <a:xfrm>
            <a:off x="9098393" y="107365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sp>
        <p:nvSpPr>
          <p:cNvPr id="5" name="Rectangle 3"/>
          <p:cNvSpPr>
            <a:spLocks noChangeArrowheads="1"/>
          </p:cNvSpPr>
          <p:nvPr/>
        </p:nvSpPr>
        <p:spPr bwMode="auto">
          <a:xfrm>
            <a:off x="0" y="742950"/>
            <a:ext cx="9144000" cy="161925"/>
          </a:xfrm>
          <a:prstGeom prst="rect">
            <a:avLst/>
          </a:prstGeom>
          <a:gradFill rotWithShape="0">
            <a:gsLst>
              <a:gs pos="0">
                <a:srgbClr val="000000"/>
              </a:gs>
              <a:gs pos="100000">
                <a:srgbClr val="FFFFFF"/>
              </a:gs>
            </a:gsLst>
            <a:lin ang="5400000" scaled="1"/>
          </a:gra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6" name="Rectangle 6"/>
          <p:cNvSpPr>
            <a:spLocks noChangeArrowheads="1"/>
          </p:cNvSpPr>
          <p:nvPr userDrawn="1"/>
        </p:nvSpPr>
        <p:spPr bwMode="auto">
          <a:xfrm>
            <a:off x="0" y="0"/>
            <a:ext cx="9144000" cy="762000"/>
          </a:xfrm>
          <a:prstGeom prst="rect">
            <a:avLst/>
          </a:prstGeom>
          <a:solidFill>
            <a:srgbClr val="0084D1"/>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3" name="Content Placeholder 2"/>
          <p:cNvSpPr>
            <a:spLocks noGrp="1"/>
          </p:cNvSpPr>
          <p:nvPr>
            <p:ph idx="1"/>
          </p:nvPr>
        </p:nvSpPr>
        <p:spPr>
          <a:xfrm>
            <a:off x="457200" y="1142984"/>
            <a:ext cx="8220075" cy="5238344"/>
          </a:xfrm>
        </p:spPr>
        <p:txBody>
          <a:bodyPr/>
          <a:lstStyle>
            <a:lvl1pPr>
              <a:buClr>
                <a:srgbClr val="006BFF"/>
              </a:buClr>
              <a:buSzPct val="85000"/>
              <a:buFont typeface="Wingdings" pitchFamily="2" charset="2"/>
              <a:buChar char=""/>
              <a:defRPr sz="1800"/>
            </a:lvl1pPr>
            <a:lvl2pPr>
              <a:buClr>
                <a:srgbClr val="FF0000"/>
              </a:buClr>
              <a:buSzPct val="90000"/>
              <a:buFont typeface="Wingdings" pitchFamily="2" charset="2"/>
              <a:buChar char=""/>
              <a:defRPr sz="1800"/>
            </a:lvl2pPr>
            <a:lvl3pPr>
              <a:buClr>
                <a:srgbClr val="000000"/>
              </a:buClr>
              <a:buSzPct val="90000"/>
              <a:buFont typeface="Wingdings" pitchFamily="2" charset="2"/>
              <a:buChar char=""/>
              <a:defRPr sz="1400"/>
            </a:lvl3pPr>
          </a:lstStyle>
          <a:p>
            <a:pPr lvl="0"/>
            <a:r>
              <a:rPr lang="en-US"/>
              <a:t>Click to edit Master text styles</a:t>
            </a:r>
          </a:p>
          <a:p>
            <a:pPr lvl="1"/>
            <a:r>
              <a:rPr lang="en-US"/>
              <a:t>Second level</a:t>
            </a:r>
          </a:p>
          <a:p>
            <a:pPr lvl="2"/>
            <a:r>
              <a:rPr lang="en-US"/>
              <a:t>Third level</a:t>
            </a:r>
          </a:p>
          <a:p>
            <a:pPr lvl="4"/>
            <a:endParaRPr lang="en-US"/>
          </a:p>
          <a:p>
            <a:pPr lvl="0"/>
            <a:endParaRPr lang="es-ES"/>
          </a:p>
        </p:txBody>
      </p:sp>
      <p:sp>
        <p:nvSpPr>
          <p:cNvPr id="8" name="Rectangle 8"/>
          <p:cNvSpPr>
            <a:spLocks noGrp="1" noChangeArrowheads="1"/>
          </p:cNvSpPr>
          <p:nvPr>
            <p:ph type="title" idx="4294967295"/>
          </p:nvPr>
        </p:nvSpPr>
        <p:spPr>
          <a:xfrm>
            <a:off x="0" y="0"/>
            <a:ext cx="9144000" cy="836613"/>
          </a:xfrm>
        </p:spPr>
        <p:txBody>
          <a:bodyPr rIns="129240"/>
          <a:lstStyle>
            <a:lvl1pPr>
              <a:defRPr b="0" i="0">
                <a:latin typeface="+mj-lt"/>
              </a:defRPr>
            </a:lvl1pPr>
          </a:lstStyle>
          <a:p>
            <a:r>
              <a:rPr lang="en-US"/>
              <a:t>Click to edit Master title style</a:t>
            </a:r>
          </a:p>
        </p:txBody>
      </p:sp>
      <p:sp>
        <p:nvSpPr>
          <p:cNvPr id="7" name="TextBox 6"/>
          <p:cNvSpPr txBox="1"/>
          <p:nvPr userDrawn="1"/>
        </p:nvSpPr>
        <p:spPr>
          <a:xfrm>
            <a:off x="8538359" y="275044"/>
            <a:ext cx="548884" cy="276999"/>
          </a:xfrm>
          <a:prstGeom prst="rect">
            <a:avLst/>
          </a:prstGeom>
          <a:noFill/>
        </p:spPr>
        <p:txBody>
          <a:bodyPr wrap="square" rtlCol="0">
            <a:spAutoFit/>
          </a:bodyPr>
          <a:lstStyle/>
          <a:p>
            <a:pPr algn="r"/>
            <a:fld id="{BDCD2390-82A7-49AE-A52E-14D58375305E}" type="slidenum">
              <a:rPr lang="en-US" smtClean="0"/>
              <a:pPr algn="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M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a:t>
            </a:fld>
            <a:endParaRPr lang="fr-M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fr-M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a:t>
            </a:fld>
            <a:endParaRPr lang="fr-M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0"/>
            <a:ext cx="9134475" cy="827088"/>
          </a:xfrm>
          <a:prstGeom prst="rect">
            <a:avLst/>
          </a:prstGeom>
          <a:noFill/>
          <a:ln w="9525">
            <a:noFill/>
            <a:round/>
            <a:headEnd/>
            <a:tailEnd/>
          </a:ln>
        </p:spPr>
        <p:txBody>
          <a:bodyPr vert="horz" wrap="square" lIns="50760" tIns="50760" rIns="90000" bIns="5076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052513"/>
            <a:ext cx="8220075" cy="5800725"/>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p>
            <a:pPr lvl="0"/>
            <a:r>
              <a:rPr lang="en-GB"/>
              <a:t>Click to edit the outline text format</a:t>
            </a:r>
          </a:p>
          <a:p>
            <a:pPr lvl="0"/>
            <a:r>
              <a:rPr lang="en-GB"/>
              <a:t>Dfd</a:t>
            </a:r>
          </a:p>
          <a:p>
            <a:pPr lvl="1"/>
            <a:r>
              <a:rPr lang="en-GB"/>
              <a:t>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804" r:id="rId1"/>
    <p:sldLayoutId id="2147483803" r:id="rId2"/>
  </p:sldLayoutIdLst>
  <p:hf hdr="0" ftr="0" dt="0"/>
  <p:txStyles>
    <p:titleStyle>
      <a:lvl1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2pPr>
      <a:lvl3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3pPr>
      <a:lvl4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4pPr>
      <a:lvl5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5pPr>
      <a:lvl6pPr marL="25146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6pPr>
      <a:lvl7pPr marL="29718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7pPr>
      <a:lvl8pPr marL="34290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8pPr>
      <a:lvl9pPr marL="38862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9pPr>
    </p:titleStyle>
    <p:bodyStyle>
      <a:lvl1pPr marL="342900" indent="-3429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Wingdings" pitchFamily="2" charset="2"/>
        <a:buChar char="§"/>
        <a:defRPr sz="20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
          <p:cNvSpPr>
            <a:spLocks noChangeArrowheads="1"/>
          </p:cNvSpPr>
          <p:nvPr userDrawn="1"/>
        </p:nvSpPr>
        <p:spPr bwMode="auto">
          <a:xfrm rot="16200000">
            <a:off x="7753350" y="2051050"/>
            <a:ext cx="2527300" cy="241300"/>
          </a:xfrm>
          <a:prstGeom prst="rect">
            <a:avLst/>
          </a:prstGeom>
          <a:noFill/>
          <a:ln w="9525">
            <a:noFill/>
            <a:round/>
            <a:headEnd/>
            <a:tailEnd/>
          </a:ln>
        </p:spPr>
        <p:txBody>
          <a:bodyPr lIns="0" tIns="0" rIns="39240" bIns="0"/>
          <a:lstStyle/>
          <a:p>
            <a:pPr marL="38100" algn="r">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808080"/>
                </a:solidFill>
                <a:cs typeface="Arial" charset="0"/>
              </a:rPr>
              <a:t>© Albedo Telecom. All rights reserved</a:t>
            </a:r>
          </a:p>
        </p:txBody>
      </p:sp>
      <p:pic>
        <p:nvPicPr>
          <p:cNvPr id="8" name="Picture 9"/>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950913" y="0"/>
            <a:ext cx="8229600" cy="6869113"/>
          </a:xfrm>
          <a:prstGeom prst="rect">
            <a:avLst/>
          </a:prstGeom>
          <a:noFill/>
          <a:ln w="9525">
            <a:noFill/>
            <a:round/>
            <a:headEnd/>
            <a:tailEnd/>
          </a:ln>
        </p:spPr>
      </p:pic>
      <p:sp>
        <p:nvSpPr>
          <p:cNvPr id="9" name="Rectangle 10"/>
          <p:cNvSpPr>
            <a:spLocks noChangeArrowheads="1"/>
          </p:cNvSpPr>
          <p:nvPr userDrawn="1"/>
        </p:nvSpPr>
        <p:spPr bwMode="auto">
          <a:xfrm rot="16200000">
            <a:off x="-866775" y="1320800"/>
            <a:ext cx="3479800" cy="698500"/>
          </a:xfrm>
          <a:prstGeom prst="rect">
            <a:avLst/>
          </a:prstGeom>
          <a:noFill/>
          <a:ln w="9525">
            <a:noFill/>
            <a:round/>
            <a:headEnd/>
            <a:tailEnd/>
          </a:ln>
        </p:spPr>
        <p:txBody>
          <a:bodyPr lIns="0" tIns="0" rIns="39240" bIns="0"/>
          <a:lstStyle/>
          <a:p>
            <a:pPr marL="38100" algn="r">
              <a:spcBef>
                <a:spcPts val="2250"/>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3600">
                <a:solidFill>
                  <a:srgbClr val="730AD2"/>
                </a:solidFill>
                <a:latin typeface="Arial Black" pitchFamily="34" charset="0"/>
              </a:rPr>
              <a:t>That’s all</a:t>
            </a:r>
          </a:p>
        </p:txBody>
      </p:sp>
      <p:pic>
        <p:nvPicPr>
          <p:cNvPr id="10" name="Picture 8" descr="Alex"/>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615950" y="4003675"/>
            <a:ext cx="1427163" cy="2857500"/>
          </a:xfrm>
          <a:prstGeom prst="rect">
            <a:avLst/>
          </a:prstGeom>
          <a:ln>
            <a:noFill/>
          </a:ln>
          <a:effectLst>
            <a:outerShdw blurRad="292100" dist="139700" dir="2700000" algn="tl" rotWithShape="0">
              <a:srgbClr val="333333">
                <a:alpha val="65000"/>
              </a:srgbClr>
            </a:outerShdw>
          </a:effectLst>
        </p:spPr>
      </p:pic>
      <p:pic>
        <p:nvPicPr>
          <p:cNvPr id="11" name="Picture 17"/>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7340600" y="5373688"/>
            <a:ext cx="1835150" cy="954087"/>
          </a:xfrm>
          <a:prstGeom prst="rect">
            <a:avLst/>
          </a:prstGeom>
          <a:ln>
            <a:noFill/>
          </a:ln>
          <a:effectLst>
            <a:outerShdw blurRad="292100" dist="139700" dir="2700000" algn="tl" rotWithShape="0">
              <a:srgbClr val="333333">
                <a:alpha val="65000"/>
              </a:srgbClr>
            </a:outerShdw>
          </a:effectLst>
        </p:spPr>
      </p:pic>
      <p:sp>
        <p:nvSpPr>
          <p:cNvPr id="12" name="TextBox 10"/>
          <p:cNvSpPr txBox="1">
            <a:spLocks noChangeArrowheads="1"/>
          </p:cNvSpPr>
          <p:nvPr userDrawn="1"/>
        </p:nvSpPr>
        <p:spPr bwMode="auto">
          <a:xfrm rot="16200000">
            <a:off x="1146175" y="4632325"/>
            <a:ext cx="1658938" cy="261938"/>
          </a:xfrm>
          <a:prstGeom prst="rect">
            <a:avLst/>
          </a:prstGeom>
          <a:noFill/>
          <a:ln w="9525">
            <a:noFill/>
            <a:miter lim="800000"/>
            <a:headEnd/>
            <a:tailEnd/>
          </a:ln>
        </p:spPr>
        <p:txBody>
          <a:bodyPr wrap="none">
            <a:spAutoFit/>
          </a:bodyPr>
          <a:lstStyle/>
          <a:p>
            <a:pPr>
              <a:defRPr/>
            </a:pPr>
            <a:r>
              <a:rPr lang="es-ES" sz="1100">
                <a:solidFill>
                  <a:schemeClr val="accent2">
                    <a:lumMod val="20000"/>
                    <a:lumOff val="80000"/>
                  </a:schemeClr>
                </a:solidFill>
                <a:latin typeface="Calibri" pitchFamily="34" charset="0"/>
                <a:cs typeface="Calibri" pitchFamily="34" charset="0"/>
              </a:rPr>
              <a:t>www.albedotelecom.com</a:t>
            </a:r>
          </a:p>
        </p:txBody>
      </p:sp>
    </p:spTree>
  </p:cSld>
  <p:clrMap bg1="lt1" tx1="dk1" bg2="lt2" tx2="dk2" accent1="accent1" accent2="accent2" accent3="accent3" accent4="accent4" accent5="accent5" accent6="accent6" hlink="hlink" folHlink="folHlink"/>
  <p:sldLayoutIdLst>
    <p:sldLayoutId id="2147483806" r:id="rId1"/>
    <p:sldLayoutId id="2147483814" r:id="rId2"/>
    <p:sldLayoutId id="2147483815" r:id="rId3"/>
    <p:sldLayoutId id="214748381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9"/>
          <p:cNvSpPr txBox="1"/>
          <p:nvPr/>
        </p:nvSpPr>
        <p:spPr>
          <a:xfrm>
            <a:off x="2286001" y="3307937"/>
            <a:ext cx="6750050" cy="830997"/>
          </a:xfrm>
          <a:prstGeom prst="rect">
            <a:avLst/>
          </a:prstGeom>
          <a:noFill/>
        </p:spPr>
        <p:txBody>
          <a:bodyPr wrap="square" rtlCol="0">
            <a:spAutoFit/>
          </a:bodyPr>
          <a:lstStyle/>
          <a:p>
            <a:pPr algn="r"/>
            <a:r>
              <a:rPr lang="en-US" sz="3200" u="sng" dirty="0">
                <a:solidFill>
                  <a:srgbClr val="1F4E79"/>
                </a:solidFill>
                <a:latin typeface="Myriad Pro Cond" panose="020B0506030403020204" pitchFamily="34" charset="0"/>
              </a:rPr>
              <a:t>IRIG-B </a:t>
            </a:r>
            <a:r>
              <a:rPr lang="en-US" sz="3200" dirty="0">
                <a:solidFill>
                  <a:srgbClr val="1F4E79"/>
                </a:solidFill>
                <a:latin typeface="Myriad Pro Cond" panose="020B0506030403020204" pitchFamily="34" charset="0"/>
              </a:rPr>
              <a:t>with xGenius/Zeus</a:t>
            </a:r>
          </a:p>
          <a:p>
            <a:pPr algn="r"/>
            <a:r>
              <a:rPr lang="en-US" sz="1600" dirty="0">
                <a:solidFill>
                  <a:schemeClr val="bg2">
                    <a:lumMod val="60000"/>
                    <a:lumOff val="40000"/>
                  </a:schemeClr>
                </a:solidFill>
                <a:latin typeface="Myriad Pro Cond" panose="020B0506030403020204" pitchFamily="34" charset="0"/>
              </a:rPr>
              <a:t>Guide &amp; Slides corresponding to software ver. 2.6.1/1.4.1</a:t>
            </a:r>
          </a:p>
        </p:txBody>
      </p:sp>
      <p:sp>
        <p:nvSpPr>
          <p:cNvPr id="15" name="Line 3"/>
          <p:cNvSpPr>
            <a:spLocks noChangeShapeType="1"/>
          </p:cNvSpPr>
          <p:nvPr/>
        </p:nvSpPr>
        <p:spPr bwMode="auto">
          <a:xfrm>
            <a:off x="611188" y="1163390"/>
            <a:ext cx="8532812" cy="1587"/>
          </a:xfrm>
          <a:prstGeom prst="line">
            <a:avLst/>
          </a:prstGeom>
          <a:noFill/>
          <a:ln w="38160">
            <a:solidFill>
              <a:srgbClr val="FFFFFF"/>
            </a:solidFill>
            <a:miter lim="800000"/>
            <a:headEnd/>
            <a:tailEnd/>
          </a:ln>
        </p:spPr>
        <p:txBody>
          <a:bodyPr/>
          <a:lstStyle/>
          <a:p>
            <a:endParaRPr lang="fr-MA"/>
          </a:p>
        </p:txBody>
      </p:sp>
      <p:sp>
        <p:nvSpPr>
          <p:cNvPr id="16" name="Rectangle 6"/>
          <p:cNvSpPr>
            <a:spLocks noChangeArrowheads="1"/>
          </p:cNvSpPr>
          <p:nvPr/>
        </p:nvSpPr>
        <p:spPr bwMode="auto">
          <a:xfrm>
            <a:off x="899592" y="2998540"/>
            <a:ext cx="7992888" cy="317500"/>
          </a:xfrm>
          <a:prstGeom prst="rect">
            <a:avLst/>
          </a:prstGeom>
          <a:noFill/>
          <a:ln w="9525">
            <a:noFill/>
            <a:round/>
            <a:headEnd/>
            <a:tailEnd/>
          </a:ln>
        </p:spPr>
        <p:txBody>
          <a:bodyPr lIns="0" tIns="0" rIns="39240" bIns="0"/>
          <a:lstStyle/>
          <a:p>
            <a:pPr marL="38100" algn="r">
              <a:spcBef>
                <a:spcPts val="875"/>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endParaRPr lang="en-US" sz="1350">
              <a:solidFill>
                <a:srgbClr val="808080"/>
              </a:solidFill>
              <a:latin typeface="Century Gothic" pitchFamily="34" charset="0"/>
            </a:endParaRPr>
          </a:p>
        </p:txBody>
      </p:sp>
      <p:pic>
        <p:nvPicPr>
          <p:cNvPr id="21" name="Imagen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616" y="1731995"/>
            <a:ext cx="1611990" cy="1640601"/>
          </a:xfrm>
          <a:prstGeom prst="rect">
            <a:avLst/>
          </a:prstGeom>
        </p:spPr>
      </p:pic>
      <p:pic>
        <p:nvPicPr>
          <p:cNvPr id="25" name="Imagen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5635" y="1731996"/>
            <a:ext cx="4832028" cy="1645290"/>
          </a:xfrm>
          <a:prstGeom prst="rect">
            <a:avLst/>
          </a:prstGeom>
        </p:spPr>
      </p:pic>
      <p:pic>
        <p:nvPicPr>
          <p:cNvPr id="26" name="Imagen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37663" y="1731996"/>
            <a:ext cx="1606337" cy="1630369"/>
          </a:xfrm>
          <a:prstGeom prst="rect">
            <a:avLst/>
          </a:prstGeom>
        </p:spPr>
      </p:pic>
      <p:pic>
        <p:nvPicPr>
          <p:cNvPr id="19" name="Picture 2" descr="ALBEDO Telecom"/>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74484" y="5961096"/>
            <a:ext cx="1831180" cy="74794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7"/>
          <p:cNvSpPr>
            <a:spLocks noChangeArrowheads="1"/>
          </p:cNvSpPr>
          <p:nvPr/>
        </p:nvSpPr>
        <p:spPr bwMode="auto">
          <a:xfrm>
            <a:off x="570383" y="855525"/>
            <a:ext cx="8435281" cy="1015663"/>
          </a:xfrm>
          <a:prstGeom prst="rect">
            <a:avLst/>
          </a:prstGeom>
          <a:noFill/>
          <a:ln w="9525">
            <a:noFill/>
            <a:round/>
            <a:headEnd/>
            <a:tailEnd/>
          </a:ln>
        </p:spPr>
        <p:txBody>
          <a:bodyPr wrap="square" lIns="0" tIns="0" rIns="39240" bIns="0">
            <a:spAutoFit/>
          </a:bodyPr>
          <a:lstStyle/>
          <a:p>
            <a:pPr algn="r" eaLnBrk="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6600" b="1" dirty="0">
                <a:solidFill>
                  <a:schemeClr val="tx1"/>
                </a:solidFill>
                <a:latin typeface="Myriad Pro Cond" panose="020B0506030403020204" pitchFamily="34" charset="0"/>
              </a:rPr>
              <a:t>IRIG-B </a:t>
            </a:r>
            <a:r>
              <a:rPr lang="en-US" sz="6600" dirty="0">
                <a:solidFill>
                  <a:srgbClr val="0070C0"/>
                </a:solidFill>
                <a:latin typeface="Myriad Pro Cond" panose="020B0506030403020204" pitchFamily="34" charset="0"/>
              </a:rPr>
              <a:t>Monitoring</a:t>
            </a:r>
            <a:endParaRPr lang="en-US" sz="4800" dirty="0">
              <a:solidFill>
                <a:srgbClr val="0070C0"/>
              </a:solidFill>
              <a:latin typeface="Myriad Pro Cond" panose="020B0506030403020204" pitchFamily="34" charset="0"/>
            </a:endParaRPr>
          </a:p>
        </p:txBody>
      </p:sp>
      <p:pic>
        <p:nvPicPr>
          <p:cNvPr id="12" name="Google Shape;56;p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83568" y="3861048"/>
            <a:ext cx="4104456" cy="2507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53566-36C3-B282-827B-CFFF9BD6821C}"/>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2AC1865F-9376-8E63-E677-F4C7B1970D05}"/>
              </a:ext>
            </a:extLst>
          </p:cNvPr>
          <p:cNvPicPr>
            <a:picLocks noChangeAspect="1"/>
          </p:cNvPicPr>
          <p:nvPr/>
        </p:nvPicPr>
        <p:blipFill>
          <a:blip r:embed="rId3"/>
          <a:stretch>
            <a:fillRect/>
          </a:stretch>
        </p:blipFill>
        <p:spPr>
          <a:xfrm>
            <a:off x="4674455" y="3853899"/>
            <a:ext cx="4464197" cy="2665332"/>
          </a:xfrm>
          <a:prstGeom prst="rect">
            <a:avLst/>
          </a:prstGeom>
          <a:ln>
            <a:noFill/>
          </a:ln>
          <a:effectLst>
            <a:outerShdw blurRad="292100" dist="139700" dir="2700000" algn="tl" rotWithShape="0">
              <a:srgbClr val="333333">
                <a:alpha val="65000"/>
              </a:srgbClr>
            </a:outerShdw>
          </a:effectLst>
        </p:spPr>
      </p:pic>
      <p:pic>
        <p:nvPicPr>
          <p:cNvPr id="9" name="Imagen 8">
            <a:extLst>
              <a:ext uri="{FF2B5EF4-FFF2-40B4-BE49-F238E27FC236}">
                <a16:creationId xmlns:a16="http://schemas.microsoft.com/office/drawing/2014/main" id="{DF1ABEE2-818D-76A3-471D-1339F77FB0F8}"/>
              </a:ext>
            </a:extLst>
          </p:cNvPr>
          <p:cNvPicPr>
            <a:picLocks noChangeAspect="1"/>
          </p:cNvPicPr>
          <p:nvPr/>
        </p:nvPicPr>
        <p:blipFill>
          <a:blip r:embed="rId4"/>
          <a:stretch>
            <a:fillRect/>
          </a:stretch>
        </p:blipFill>
        <p:spPr>
          <a:xfrm>
            <a:off x="17919" y="3853899"/>
            <a:ext cx="4451627" cy="2665335"/>
          </a:xfrm>
          <a:prstGeom prst="rect">
            <a:avLst/>
          </a:prstGeom>
          <a:ln>
            <a:no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id="{F608FC5E-A5A7-3FDE-D55A-F54BB66A8D8B}"/>
              </a:ext>
            </a:extLst>
          </p:cNvPr>
          <p:cNvPicPr>
            <a:picLocks noChangeAspect="1"/>
          </p:cNvPicPr>
          <p:nvPr/>
        </p:nvPicPr>
        <p:blipFill>
          <a:blip r:embed="rId5"/>
          <a:stretch>
            <a:fillRect/>
          </a:stretch>
        </p:blipFill>
        <p:spPr>
          <a:xfrm>
            <a:off x="4682876" y="1012590"/>
            <a:ext cx="4461124" cy="2665332"/>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D061B087-5C9C-69DB-94B3-A1B302A5991E}"/>
              </a:ext>
            </a:extLst>
          </p:cNvPr>
          <p:cNvSpPr>
            <a:spLocks noGrp="1"/>
          </p:cNvSpPr>
          <p:nvPr>
            <p:ph type="title" idx="4294967295"/>
          </p:nvPr>
        </p:nvSpPr>
        <p:spPr>
          <a:xfrm>
            <a:off x="0" y="0"/>
            <a:ext cx="9144000" cy="836613"/>
          </a:xfrm>
        </p:spPr>
        <p:txBody>
          <a:bodyPr/>
          <a:lstStyle/>
          <a:p>
            <a:r>
              <a:rPr lang="en-GB" noProof="0" dirty="0"/>
              <a:t>Display Results</a:t>
            </a:r>
          </a:p>
        </p:txBody>
      </p:sp>
      <p:pic>
        <p:nvPicPr>
          <p:cNvPr id="5" name="Imagen 4">
            <a:extLst>
              <a:ext uri="{FF2B5EF4-FFF2-40B4-BE49-F238E27FC236}">
                <a16:creationId xmlns:a16="http://schemas.microsoft.com/office/drawing/2014/main" id="{E1AA6866-C26B-66A4-8D4E-19AF436A9FA0}"/>
              </a:ext>
            </a:extLst>
          </p:cNvPr>
          <p:cNvPicPr>
            <a:picLocks noChangeAspect="1"/>
          </p:cNvPicPr>
          <p:nvPr/>
        </p:nvPicPr>
        <p:blipFill>
          <a:blip r:embed="rId6"/>
          <a:stretch>
            <a:fillRect/>
          </a:stretch>
        </p:blipFill>
        <p:spPr>
          <a:xfrm>
            <a:off x="-4254" y="1019180"/>
            <a:ext cx="4495972" cy="26653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1698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2"/>
          <p:cNvSpPr txBox="1"/>
          <p:nvPr/>
        </p:nvSpPr>
        <p:spPr>
          <a:xfrm>
            <a:off x="171451" y="1023883"/>
            <a:ext cx="8794750" cy="5985100"/>
          </a:xfrm>
          <a:prstGeom prst="rect">
            <a:avLst/>
          </a:prstGeom>
        </p:spPr>
        <p:txBody>
          <a:bodyPr vert="horz" wrap="square" lIns="0" tIns="22225" rIns="0" bIns="0" numCol="3" rtlCol="0">
            <a:spAutoFit/>
          </a:bodyPr>
          <a:lstStyle/>
          <a:p>
            <a:pPr marL="12700">
              <a:lnSpc>
                <a:spcPct val="100000"/>
              </a:lnSpc>
              <a:spcBef>
                <a:spcPts val="1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AAA</a:t>
            </a:r>
            <a:r>
              <a:rPr sz="900" kern="1700" spc="10" dirty="0">
                <a:solidFill>
                  <a:schemeClr val="accent6">
                    <a:lumMod val="50000"/>
                  </a:schemeClr>
                </a:solidFill>
                <a:latin typeface="Calibri Light" panose="020F0302020204030204" pitchFamily="34" charset="0"/>
                <a:cs typeface="Calibri Light" panose="020F0302020204030204" pitchFamily="34" charset="0"/>
              </a:rPr>
              <a:t>: Authentication, Authorization, and Accounting</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ACL</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Control List</a:t>
            </a:r>
            <a:br>
              <a:rPr lang="es-ES" sz="900" kern="1700" spc="10" dirty="0">
                <a:solidFill>
                  <a:schemeClr val="accent6">
                    <a:lumMod val="50000"/>
                  </a:schemeClr>
                </a:solidFill>
                <a:latin typeface="Calibri Light" panose="020F0302020204030204" pitchFamily="34" charset="0"/>
                <a:cs typeface="Calibri Light" panose="020F0302020204030204" pitchFamily="34" charset="0"/>
              </a:rPr>
            </a:br>
            <a:r>
              <a:rPr lang="es-ES" sz="900" b="1" kern="1700" spc="10" dirty="0">
                <a:solidFill>
                  <a:schemeClr val="accent6">
                    <a:lumMod val="50000"/>
                  </a:schemeClr>
                </a:solidFill>
                <a:latin typeface="Calibri Light" panose="020F0302020204030204" pitchFamily="34" charset="0"/>
                <a:cs typeface="Calibri Light" panose="020F0302020204030204" pitchFamily="34" charset="0"/>
              </a:rPr>
              <a:t>ACT</a:t>
            </a:r>
            <a:r>
              <a:rPr lang="es-ES" sz="900" kern="1700" spc="10" dirty="0">
                <a:solidFill>
                  <a:schemeClr val="accent6">
                    <a:lumMod val="50000"/>
                  </a:schemeClr>
                </a:solidFill>
                <a:latin typeface="Calibri Light" panose="020F0302020204030204" pitchFamily="34" charset="0"/>
                <a:cs typeface="Calibri Light" panose="020F0302020204030204" pitchFamily="34" charset="0"/>
              </a:rPr>
              <a:t>: </a:t>
            </a:r>
            <a:r>
              <a:rPr lang="en-US" sz="900" kern="1700" spc="10" dirty="0">
                <a:solidFill>
                  <a:schemeClr val="accent6">
                    <a:lumMod val="50000"/>
                  </a:schemeClr>
                </a:solidFill>
                <a:latin typeface="Calibri Light" panose="020F0302020204030204" pitchFamily="34" charset="0"/>
                <a:cs typeface="Calibri Light" panose="020F0302020204030204" pitchFamily="34" charset="0"/>
              </a:rPr>
              <a:t>Activity alarm when no data is detected in transmission</a:t>
            </a:r>
            <a:endParaRPr sz="900" kern="1700" spc="10" dirty="0">
              <a:solidFill>
                <a:schemeClr val="accent6">
                  <a:lumMod val="50000"/>
                </a:schemeClr>
              </a:solidFill>
              <a:latin typeface="Calibri Light" panose="020F0302020204030204" pitchFamily="34" charset="0"/>
              <a:cs typeface="Calibri Light" panose="020F0302020204030204" pitchFamily="34" charset="0"/>
            </a:endParaRP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AP</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Point</a:t>
            </a:r>
          </a:p>
          <a:p>
            <a:pPr marL="12700" marR="146685">
              <a:lnSpc>
                <a:spcPct val="102299"/>
              </a:lnSpc>
              <a:spcBef>
                <a:spcPts val="5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Busbar</a:t>
            </a:r>
            <a:r>
              <a:rPr sz="900" kern="1700" spc="10" dirty="0">
                <a:solidFill>
                  <a:schemeClr val="accent6">
                    <a:lumMod val="50000"/>
                  </a:schemeClr>
                </a:solidFill>
                <a:latin typeface="Calibri Light" panose="020F0302020204030204" pitchFamily="34" charset="0"/>
                <a:cs typeface="Calibri Light" panose="020F0302020204030204" pitchFamily="34" charset="0"/>
              </a:rPr>
              <a:t>: Metallic strip or bar, typically housed inside switchgear, panel  boards, and busway enclosures for local high current power distribution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C37.94</a:t>
            </a:r>
            <a:r>
              <a:rPr sz="900" kern="1700" spc="10" dirty="0">
                <a:solidFill>
                  <a:schemeClr val="accent6">
                    <a:lumMod val="50000"/>
                  </a:schemeClr>
                </a:solidFill>
                <a:latin typeface="Calibri Light" panose="020F0302020204030204" pitchFamily="34" charset="0"/>
                <a:cs typeface="Calibri Light" panose="020F0302020204030204" pitchFamily="34" charset="0"/>
              </a:rPr>
              <a:t>: TDM interface devoted for teleprotection</a:t>
            </a:r>
          </a:p>
          <a:p>
            <a:pPr marL="12700" marR="5080">
              <a:lnSpc>
                <a:spcPts val="1300"/>
              </a:lnSpc>
              <a:spcBef>
                <a:spcPts val="1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a:t>
            </a:r>
            <a:r>
              <a:rPr sz="900" kern="1700" spc="10" dirty="0">
                <a:solidFill>
                  <a:schemeClr val="accent6">
                    <a:lumMod val="50000"/>
                  </a:schemeClr>
                </a:solidFill>
                <a:latin typeface="Calibri Light" panose="020F0302020204030204" pitchFamily="34" charset="0"/>
                <a:cs typeface="Calibri Light" panose="020F0302020204030204" pitchFamily="34" charset="0"/>
              </a:rPr>
              <a:t>: Circuit Breaker designed to close or open electrical circuit under normal  or abnormal conditions. It operates on relays command.</a:t>
            </a:r>
          </a:p>
          <a:p>
            <a:pPr marL="12700">
              <a:lnSpc>
                <a:spcPct val="100000"/>
              </a:lnSpc>
              <a:spcBef>
                <a:spcPts val="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CBWFQ</a:t>
            </a:r>
            <a:r>
              <a:rPr sz="900" kern="1700" spc="10" dirty="0">
                <a:solidFill>
                  <a:schemeClr val="accent6">
                    <a:lumMod val="50000"/>
                  </a:schemeClr>
                </a:solidFill>
                <a:latin typeface="Calibri Light" panose="020F0302020204030204" pitchFamily="34" charset="0"/>
                <a:cs typeface="Calibri Light" panose="020F0302020204030204" pitchFamily="34" charset="0"/>
              </a:rPr>
              <a:t>: Class-Based Weighted Fair Queuing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CG</a:t>
            </a:r>
            <a:r>
              <a:rPr sz="900" kern="1700" spc="10" dirty="0">
                <a:solidFill>
                  <a:schemeClr val="accent6">
                    <a:lumMod val="50000"/>
                  </a:schemeClr>
                </a:solidFill>
                <a:latin typeface="Calibri Light" panose="020F0302020204030204" pitchFamily="34" charset="0"/>
                <a:cs typeface="Calibri Light" panose="020F0302020204030204" pitchFamily="34" charset="0"/>
              </a:rPr>
              <a:t>: Connected Grid</a:t>
            </a:r>
          </a:p>
          <a:p>
            <a:pPr marL="12700" marR="1454785">
              <a:lnSpc>
                <a:spcPct val="106100"/>
              </a:lnSpc>
              <a:spcBef>
                <a:spcPts val="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CID</a:t>
            </a:r>
            <a:r>
              <a:rPr sz="900" kern="1700" spc="10" dirty="0">
                <a:solidFill>
                  <a:schemeClr val="accent6">
                    <a:lumMod val="50000"/>
                  </a:schemeClr>
                </a:solidFill>
                <a:latin typeface="Calibri Light" panose="020F0302020204030204" pitchFamily="34" charset="0"/>
                <a:cs typeface="Calibri Light" panose="020F0302020204030204" pitchFamily="34" charset="0"/>
              </a:rPr>
              <a:t>: Individual configuration of each IED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CIP</a:t>
            </a:r>
            <a:r>
              <a:rPr sz="900" kern="1700" spc="10" dirty="0">
                <a:solidFill>
                  <a:schemeClr val="accent6">
                    <a:lumMod val="50000"/>
                  </a:schemeClr>
                </a:solidFill>
                <a:latin typeface="Calibri Light" panose="020F0302020204030204" pitchFamily="34" charset="0"/>
                <a:cs typeface="Calibri Light" panose="020F0302020204030204" pitchFamily="34" charset="0"/>
              </a:rPr>
              <a:t>: Critical Infrastructure Protection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CLI</a:t>
            </a:r>
            <a:r>
              <a:rPr sz="900" kern="1700" spc="1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CorpSS</a:t>
            </a:r>
            <a:r>
              <a:rPr sz="900" kern="1700" spc="10" dirty="0">
                <a:solidFill>
                  <a:schemeClr val="accent6">
                    <a:lumMod val="50000"/>
                  </a:schemeClr>
                </a:solidFill>
                <a:latin typeface="Calibri Light" panose="020F0302020204030204" pitchFamily="34" charset="0"/>
                <a:cs typeface="Calibri Light" panose="020F0302020204030204" pitchFamily="34" charset="0"/>
              </a:rPr>
              <a:t>: Corporate Substation</a:t>
            </a:r>
          </a:p>
          <a:p>
            <a:pPr marL="12700" marR="40640">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CT</a:t>
            </a:r>
            <a:r>
              <a:rPr sz="900" kern="1700" spc="10" dirty="0">
                <a:solidFill>
                  <a:schemeClr val="accent6">
                    <a:lumMod val="50000"/>
                  </a:schemeClr>
                </a:solidFill>
                <a:latin typeface="Calibri Light" panose="020F0302020204030204" pitchFamily="34" charset="0"/>
                <a:cs typeface="Calibri Light" panose="020F0302020204030204" pitchFamily="34" charset="0"/>
              </a:rPr>
              <a:t>: Current Transformer, used for measurement of current, if too high to  apply directly to measuring instruments, a CT produces a proportional  current which can be measured and recorded, CT are used in metering and  protective relays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DAN</a:t>
            </a:r>
            <a:r>
              <a:rPr sz="900" kern="1700" spc="10" dirty="0">
                <a:solidFill>
                  <a:schemeClr val="accent6">
                    <a:lumMod val="50000"/>
                  </a:schemeClr>
                </a:solidFill>
                <a:latin typeface="Calibri Light" panose="020F0302020204030204" pitchFamily="34" charset="0"/>
                <a:cs typeface="Calibri Light" panose="020F0302020204030204" pitchFamily="34" charset="0"/>
              </a:rPr>
              <a:t>: Doubly Attached Nodes implementing HSR or PRP</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DAU</a:t>
            </a:r>
            <a:r>
              <a:rPr sz="900" kern="1700" spc="10" dirty="0">
                <a:solidFill>
                  <a:schemeClr val="accent6">
                    <a:lumMod val="50000"/>
                  </a:schemeClr>
                </a:solidFill>
                <a:latin typeface="Calibri Light" panose="020F0302020204030204" pitchFamily="34" charset="0"/>
                <a:cs typeface="Calibri Light" panose="020F0302020204030204" pitchFamily="34" charset="0"/>
              </a:rPr>
              <a:t>: Data Acquisition Unit</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Disconnector</a:t>
            </a:r>
            <a:r>
              <a:rPr sz="900" kern="1700" spc="10" dirty="0">
                <a:solidFill>
                  <a:schemeClr val="accent6">
                    <a:lumMod val="50000"/>
                  </a:schemeClr>
                </a:solidFill>
                <a:latin typeface="Calibri Light" panose="020F0302020204030204" pitchFamily="34" charset="0"/>
                <a:cs typeface="Calibri Light" panose="020F0302020204030204" pitchFamily="34" charset="0"/>
              </a:rPr>
              <a:t>: isolates physically and visually the lines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DMZ</a:t>
            </a:r>
            <a:r>
              <a:rPr sz="900" kern="1700" spc="10" dirty="0">
                <a:solidFill>
                  <a:schemeClr val="accent6">
                    <a:lumMod val="50000"/>
                  </a:schemeClr>
                </a:solidFill>
                <a:latin typeface="Calibri Light" panose="020F0302020204030204" pitchFamily="34" charset="0"/>
                <a:cs typeface="Calibri Light" panose="020F0302020204030204" pitchFamily="34" charset="0"/>
              </a:rPr>
              <a:t>: Demilitarized Zone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DCB</a:t>
            </a:r>
            <a:r>
              <a:rPr sz="900" kern="1700" spc="10" dirty="0">
                <a:solidFill>
                  <a:schemeClr val="accent6">
                    <a:lumMod val="50000"/>
                  </a:schemeClr>
                </a:solidFill>
                <a:latin typeface="Calibri Light" panose="020F0302020204030204" pitchFamily="34" charset="0"/>
                <a:cs typeface="Calibri Light" panose="020F0302020204030204" pitchFamily="34" charset="0"/>
              </a:rPr>
              <a:t>: Directional Comparison Blocking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DCS</a:t>
            </a:r>
            <a:r>
              <a:rPr sz="900" kern="1700" spc="10" dirty="0">
                <a:solidFill>
                  <a:schemeClr val="accent6">
                    <a:lumMod val="50000"/>
                  </a:schemeClr>
                </a:solidFill>
                <a:latin typeface="Calibri Light" panose="020F0302020204030204" pitchFamily="34" charset="0"/>
                <a:cs typeface="Calibri Light" panose="020F0302020204030204" pitchFamily="34" charset="0"/>
              </a:rPr>
              <a:t>: distributed control systems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DSC</a:t>
            </a:r>
            <a:r>
              <a:rPr sz="900" kern="1700" spc="10" dirty="0">
                <a:solidFill>
                  <a:schemeClr val="accent6">
                    <a:lumMod val="50000"/>
                  </a:schemeClr>
                </a:solidFill>
                <a:latin typeface="Calibri Light" panose="020F0302020204030204" pitchFamily="34" charset="0"/>
                <a:cs typeface="Calibri Light" panose="020F0302020204030204" pitchFamily="34" charset="0"/>
              </a:rPr>
              <a:t>: Differentiated Services Code Point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ESP</a:t>
            </a:r>
            <a:r>
              <a:rPr sz="900" kern="1700" spc="10" dirty="0">
                <a:solidFill>
                  <a:schemeClr val="accent6">
                    <a:lumMod val="50000"/>
                  </a:schemeClr>
                </a:solidFill>
                <a:latin typeface="Calibri Light" panose="020F0302020204030204" pitchFamily="34" charset="0"/>
                <a:cs typeface="Calibri Light" panose="020F0302020204030204" pitchFamily="34" charset="0"/>
              </a:rPr>
              <a:t>: Electronic Security Perimeter</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Feeder: </a:t>
            </a:r>
            <a:r>
              <a:rPr sz="900" kern="1700" spc="10" dirty="0">
                <a:solidFill>
                  <a:schemeClr val="accent6">
                    <a:lumMod val="50000"/>
                  </a:schemeClr>
                </a:solidFill>
                <a:latin typeface="Calibri Light" panose="020F0302020204030204" pitchFamily="34" charset="0"/>
                <a:cs typeface="Calibri Light" panose="020F0302020204030204" pitchFamily="34" charset="0"/>
              </a:rPr>
              <a:t>Transmits power to the distribution points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GM</a:t>
            </a:r>
            <a:r>
              <a:rPr sz="900" kern="1700" spc="10" dirty="0">
                <a:solidFill>
                  <a:schemeClr val="accent6">
                    <a:lumMod val="50000"/>
                  </a:schemeClr>
                </a:solidFill>
                <a:latin typeface="Calibri Light" panose="020F0302020204030204" pitchFamily="34" charset="0"/>
                <a:cs typeface="Calibri Light" panose="020F0302020204030204" pitchFamily="34" charset="0"/>
              </a:rPr>
              <a:t>: Grandmaster</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GNSS</a:t>
            </a:r>
            <a:r>
              <a:rPr sz="900" kern="1700" spc="10" dirty="0">
                <a:solidFill>
                  <a:schemeClr val="accent6">
                    <a:lumMod val="50000"/>
                  </a:schemeClr>
                </a:solidFill>
                <a:latin typeface="Calibri Light" panose="020F0302020204030204" pitchFamily="34" charset="0"/>
                <a:cs typeface="Calibri Light" panose="020F0302020204030204" pitchFamily="34" charset="0"/>
              </a:rPr>
              <a:t>: Global Navigation Satellite System</a:t>
            </a:r>
          </a:p>
          <a:p>
            <a:pPr marL="12700" marR="83185">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GOOSE</a:t>
            </a:r>
            <a:r>
              <a:rPr sz="900" kern="1700" spc="10" dirty="0">
                <a:solidFill>
                  <a:schemeClr val="accent6">
                    <a:lumMod val="50000"/>
                  </a:schemeClr>
                </a:solidFill>
                <a:latin typeface="Calibri Light" panose="020F0302020204030204" pitchFamily="34" charset="0"/>
                <a:cs typeface="Calibri Light" panose="020F0302020204030204" pitchFamily="34" charset="0"/>
              </a:rPr>
              <a:t>: Generic Object-Oriented Substation Events is a control model  defined as per IEC 61850 which provides a fast and reliable mechanism of  transferring event data over entire electrical substation networks. When  implemented, this model ensures the same event message is received by  multiple physical devices using multicast or broadcast services</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HMI</a:t>
            </a:r>
            <a:r>
              <a:rPr sz="900" kern="1700" spc="10" dirty="0">
                <a:solidFill>
                  <a:schemeClr val="accent6">
                    <a:lumMod val="50000"/>
                  </a:schemeClr>
                </a:solidFill>
                <a:latin typeface="Calibri Light" panose="020F0302020204030204" pitchFamily="34" charset="0"/>
                <a:cs typeface="Calibri Light" panose="020F0302020204030204" pitchFamily="34" charset="0"/>
              </a:rPr>
              <a:t>: Human Machine Interface</a:t>
            </a:r>
            <a:endParaRPr lang="es-ES" sz="900" kern="1700" spc="10" dirty="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a:solidFill>
                  <a:schemeClr val="accent6">
                    <a:lumMod val="50000"/>
                  </a:schemeClr>
                </a:solidFill>
                <a:latin typeface="Calibri Light" panose="020F0302020204030204" pitchFamily="34" charset="0"/>
                <a:cs typeface="Calibri Light" panose="020F0302020204030204" pitchFamily="34" charset="0"/>
              </a:rPr>
              <a:t>PTP</a:t>
            </a:r>
            <a:r>
              <a:rPr lang="en-US" sz="900" dirty="0">
                <a:solidFill>
                  <a:schemeClr val="accent6">
                    <a:lumMod val="50000"/>
                  </a:schemeClr>
                </a:solidFill>
                <a:latin typeface="Calibri Light" panose="020F0302020204030204" pitchFamily="34" charset="0"/>
                <a:cs typeface="Calibri Light" panose="020F0302020204030204" pitchFamily="34" charset="0"/>
              </a:rPr>
              <a:t>: Precision Time Protocol</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RedBox</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Box</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Relay: </a:t>
            </a:r>
            <a:r>
              <a:rPr lang="en-US" sz="900" dirty="0">
                <a:solidFill>
                  <a:schemeClr val="accent6">
                    <a:lumMod val="50000"/>
                  </a:schemeClr>
                </a:solidFill>
                <a:latin typeface="Calibri Light" panose="020F0302020204030204" pitchFamily="34" charset="0"/>
                <a:cs typeface="Calibri Light" panose="020F0302020204030204" pitchFamily="34" charset="0"/>
              </a:rPr>
              <a:t>is automatic device which senses an abnormal condition of electrical  circuit and closes its contacts and complete the circuit breaker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REP</a:t>
            </a:r>
            <a:r>
              <a:rPr lang="en-US" sz="900" dirty="0">
                <a:solidFill>
                  <a:schemeClr val="accent6">
                    <a:lumMod val="50000"/>
                  </a:schemeClr>
                </a:solidFill>
                <a:latin typeface="Calibri Light" panose="020F0302020204030204" pitchFamily="34" charset="0"/>
                <a:cs typeface="Calibri Light" panose="020F0302020204030204" pitchFamily="34" charset="0"/>
              </a:rPr>
              <a:t>: Resilient Ethernet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RCT</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Control Trailer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RTU</a:t>
            </a:r>
            <a:r>
              <a:rPr lang="en-US" sz="900" dirty="0">
                <a:solidFill>
                  <a:schemeClr val="accent6">
                    <a:lumMod val="50000"/>
                  </a:schemeClr>
                </a:solidFill>
                <a:latin typeface="Calibri Light" panose="020F0302020204030204" pitchFamily="34" charset="0"/>
                <a:cs typeface="Calibri Light" panose="020F0302020204030204" pitchFamily="34" charset="0"/>
              </a:rPr>
              <a:t>: Remote  Terminal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SAN</a:t>
            </a:r>
            <a:r>
              <a:rPr lang="en-US" sz="900" dirty="0">
                <a:solidFill>
                  <a:schemeClr val="accent6">
                    <a:lumMod val="50000"/>
                  </a:schemeClr>
                </a:solidFill>
                <a:latin typeface="Calibri Light" panose="020F0302020204030204" pitchFamily="34" charset="0"/>
                <a:cs typeface="Calibri Light" panose="020F0302020204030204" pitchFamily="34" charset="0"/>
              </a:rPr>
              <a:t>:  Singly-Attached Node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Secondary Lines: </a:t>
            </a:r>
            <a:r>
              <a:rPr lang="en-US" sz="900" dirty="0">
                <a:solidFill>
                  <a:schemeClr val="accent6">
                    <a:lumMod val="50000"/>
                  </a:schemeClr>
                </a:solidFill>
                <a:latin typeface="Calibri Light" panose="020F0302020204030204" pitchFamily="34" charset="0"/>
                <a:cs typeface="Calibri Light" panose="020F0302020204030204" pitchFamily="34" charset="0"/>
              </a:rPr>
              <a:t>lower voltage side at the substation</a:t>
            </a:r>
          </a:p>
          <a:p>
            <a:pPr marR="1700"/>
            <a:r>
              <a:rPr lang="en-US" sz="900" b="1" dirty="0">
                <a:solidFill>
                  <a:schemeClr val="accent6">
                    <a:lumMod val="50000"/>
                  </a:schemeClr>
                </a:solidFill>
                <a:latin typeface="Calibri Light" panose="020F0302020204030204" pitchFamily="34" charset="0"/>
                <a:cs typeface="Calibri Light" panose="020F0302020204030204" pitchFamily="34" charset="0"/>
              </a:rPr>
              <a:t>SCADA</a:t>
            </a:r>
            <a:r>
              <a:rPr lang="en-US" sz="900" dirty="0">
                <a:solidFill>
                  <a:schemeClr val="accent6">
                    <a:lumMod val="50000"/>
                  </a:schemeClr>
                </a:solidFill>
                <a:latin typeface="Calibri Light" panose="020F0302020204030204" pitchFamily="34" charset="0"/>
                <a:cs typeface="Calibri Light" panose="020F0302020204030204" pitchFamily="34" charset="0"/>
              </a:rPr>
              <a:t>: Supervisory Control And Data Acquisition, transmits and receives  data from events of controls, measuring, safety and monitoring. Power  system elements can be controlled remotely over. Remote switching,  telemetering of grids showing voltage, current, power, direction,  consumption in kWh, synchronization.</a:t>
            </a:r>
          </a:p>
          <a:p>
            <a:pPr marR="22260"/>
            <a:r>
              <a:rPr lang="en-US" sz="900" b="1" dirty="0">
                <a:solidFill>
                  <a:schemeClr val="accent6">
                    <a:lumMod val="50000"/>
                  </a:schemeClr>
                </a:solidFill>
                <a:latin typeface="Calibri Light" panose="020F0302020204030204" pitchFamily="34" charset="0"/>
                <a:cs typeface="Calibri Light" panose="020F0302020204030204" pitchFamily="34" charset="0"/>
              </a:rPr>
              <a:t>SCD</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Description  </a:t>
            </a:r>
            <a:r>
              <a:rPr lang="en-US" sz="900" b="1" dirty="0">
                <a:solidFill>
                  <a:schemeClr val="accent6">
                    <a:lumMod val="50000"/>
                  </a:schemeClr>
                </a:solidFill>
                <a:latin typeface="Calibri Light" panose="020F0302020204030204" pitchFamily="34" charset="0"/>
                <a:cs typeface="Calibri Light" panose="020F0302020204030204" pitchFamily="34" charset="0"/>
              </a:rPr>
              <a:t>SCL</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Language  </a:t>
            </a:r>
            <a:r>
              <a:rPr lang="en-US" sz="900" b="1" dirty="0">
                <a:solidFill>
                  <a:schemeClr val="accent6">
                    <a:lumMod val="50000"/>
                  </a:schemeClr>
                </a:solidFill>
                <a:latin typeface="Calibri Light" panose="020F0302020204030204" pitchFamily="34" charset="0"/>
                <a:cs typeface="Calibri Light" panose="020F0302020204030204" pitchFamily="34" charset="0"/>
              </a:rPr>
              <a:t>SNTP: </a:t>
            </a:r>
            <a:r>
              <a:rPr lang="en-US" sz="900" dirty="0">
                <a:solidFill>
                  <a:schemeClr val="accent6">
                    <a:lumMod val="50000"/>
                  </a:schemeClr>
                </a:solidFill>
                <a:latin typeface="Calibri Light" panose="020F0302020204030204" pitchFamily="34" charset="0"/>
                <a:cs typeface="Calibri Light" panose="020F0302020204030204" pitchFamily="34" charset="0"/>
              </a:rPr>
              <a:t>Simple Network Time Protocol</a:t>
            </a:r>
          </a:p>
          <a:p>
            <a:pPr marR="90"/>
            <a:r>
              <a:rPr lang="en-US" sz="900" b="1" dirty="0">
                <a:solidFill>
                  <a:schemeClr val="accent6">
                    <a:lumMod val="50000"/>
                  </a:schemeClr>
                </a:solidFill>
                <a:latin typeface="Calibri Light" panose="020F0302020204030204" pitchFamily="34" charset="0"/>
                <a:cs typeface="Calibri Light" panose="020F0302020204030204" pitchFamily="34" charset="0"/>
              </a:rPr>
              <a:t>Station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the entire substation and helps provide connectivity  between central management and individual bays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STP</a:t>
            </a:r>
            <a:r>
              <a:rPr lang="en-US" sz="900" dirty="0">
                <a:solidFill>
                  <a:schemeClr val="accent6">
                    <a:lumMod val="50000"/>
                  </a:schemeClr>
                </a:solidFill>
                <a:latin typeface="Calibri Light" panose="020F0302020204030204" pitchFamily="34" charset="0"/>
                <a:cs typeface="Calibri Light" panose="020F0302020204030204" pitchFamily="34" charset="0"/>
              </a:rPr>
              <a:t>: Spanning Tree Protocol</a:t>
            </a:r>
          </a:p>
          <a:p>
            <a:pPr marR="2090"/>
            <a:r>
              <a:rPr lang="en-US" sz="900" b="1" dirty="0">
                <a:solidFill>
                  <a:schemeClr val="accent6">
                    <a:lumMod val="50000"/>
                  </a:schemeClr>
                </a:solidFill>
                <a:latin typeface="Calibri Light" panose="020F0302020204030204" pitchFamily="34" charset="0"/>
                <a:cs typeface="Calibri Light" panose="020F0302020204030204" pitchFamily="34" charset="0"/>
              </a:rPr>
              <a:t>SV</a:t>
            </a:r>
            <a:r>
              <a:rPr lang="en-US" sz="900" dirty="0">
                <a:solidFill>
                  <a:schemeClr val="accent6">
                    <a:lumMod val="50000"/>
                  </a:schemeClr>
                </a:solidFill>
                <a:latin typeface="Calibri Light" panose="020F0302020204030204" pitchFamily="34" charset="0"/>
                <a:cs typeface="Calibri Light" panose="020F0302020204030204" pitchFamily="34" charset="0"/>
              </a:rPr>
              <a:t>: Sampled Values, is a method to read instantaneous values such as  currents, voltages, impedances, etc. from CTs, VTs or digital I/O and then  transmitted to make them are available for those IED subscribed.</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Switchgear</a:t>
            </a:r>
            <a:r>
              <a:rPr lang="en-US" sz="900" dirty="0">
                <a:solidFill>
                  <a:schemeClr val="accent6">
                    <a:lumMod val="50000"/>
                  </a:schemeClr>
                </a:solidFill>
                <a:latin typeface="Calibri Light" panose="020F0302020204030204" pitchFamily="34" charset="0"/>
                <a:cs typeface="Calibri Light" panose="020F0302020204030204" pitchFamily="34" charset="0"/>
              </a:rPr>
              <a:t>: combination of switches, fuses or CB to control, protect and  isolate electrical equipment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SyncE: </a:t>
            </a:r>
            <a:r>
              <a:rPr lang="en-US" sz="900" dirty="0">
                <a:solidFill>
                  <a:schemeClr val="accent6">
                    <a:lumMod val="50000"/>
                  </a:schemeClr>
                </a:solidFill>
                <a:latin typeface="Calibri Light" panose="020F0302020204030204" pitchFamily="34" charset="0"/>
                <a:cs typeface="Calibri Light" panose="020F0302020204030204" pitchFamily="34" charset="0"/>
              </a:rPr>
              <a:t>Synchronous Ethernet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TLV</a:t>
            </a:r>
            <a:r>
              <a:rPr lang="en-US" sz="900" dirty="0">
                <a:solidFill>
                  <a:schemeClr val="accent6">
                    <a:lumMod val="50000"/>
                  </a:schemeClr>
                </a:solidFill>
                <a:latin typeface="Calibri Light" panose="020F0302020204030204" pitchFamily="34" charset="0"/>
                <a:cs typeface="Calibri Light" panose="020F0302020204030204" pitchFamily="34" charset="0"/>
              </a:rPr>
              <a:t>: Type, Length, Value</a:t>
            </a:r>
          </a:p>
          <a:p>
            <a:pPr marR="240"/>
            <a:r>
              <a:rPr lang="en-US" sz="900" b="1" dirty="0">
                <a:solidFill>
                  <a:schemeClr val="accent6">
                    <a:lumMod val="50000"/>
                  </a:schemeClr>
                </a:solidFill>
                <a:latin typeface="Calibri Light" panose="020F0302020204030204" pitchFamily="34" charset="0"/>
                <a:cs typeface="Calibri Light" panose="020F0302020204030204" pitchFamily="34" charset="0"/>
              </a:rPr>
              <a:t>VT: </a:t>
            </a:r>
            <a:r>
              <a:rPr lang="en-US" sz="900" dirty="0">
                <a:solidFill>
                  <a:schemeClr val="accent6">
                    <a:lumMod val="50000"/>
                  </a:schemeClr>
                </a:solidFill>
                <a:latin typeface="Calibri Light" panose="020F0302020204030204" pitchFamily="34" charset="0"/>
                <a:cs typeface="Calibri Light" panose="020F0302020204030204" pitchFamily="34" charset="0"/>
              </a:rPr>
              <a:t>Voltage Transformer (see CT)Potential Transformer, gives the reference  voltage to the Relay for Over-voltage or Under-voltage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UCA </a:t>
            </a:r>
            <a:r>
              <a:rPr lang="en-US" sz="900" b="1" dirty="0" err="1">
                <a:solidFill>
                  <a:schemeClr val="accent6">
                    <a:lumMod val="50000"/>
                  </a:schemeClr>
                </a:solidFill>
                <a:latin typeface="Calibri Light" panose="020F0302020204030204" pitchFamily="34" charset="0"/>
                <a:cs typeface="Calibri Light" panose="020F0302020204030204" pitchFamily="34" charset="0"/>
              </a:rPr>
              <a:t>IuG</a:t>
            </a:r>
            <a:r>
              <a:rPr lang="en-US" sz="900" dirty="0">
                <a:solidFill>
                  <a:schemeClr val="accent6">
                    <a:lumMod val="50000"/>
                  </a:schemeClr>
                </a:solidFill>
                <a:latin typeface="Calibri Light" panose="020F0302020204030204" pitchFamily="34" charset="0"/>
                <a:cs typeface="Calibri Light" panose="020F0302020204030204" pitchFamily="34" charset="0"/>
              </a:rPr>
              <a:t>: Utility Communications Architecture International Users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VDAN</a:t>
            </a:r>
            <a:r>
              <a:rPr lang="en-US" sz="900" dirty="0">
                <a:solidFill>
                  <a:schemeClr val="accent6">
                    <a:lumMod val="50000"/>
                  </a:schemeClr>
                </a:solidFill>
                <a:latin typeface="Calibri Light" panose="020F0302020204030204" pitchFamily="34" charset="0"/>
                <a:cs typeface="Calibri Light" panose="020F0302020204030204" pitchFamily="34" charset="0"/>
              </a:rPr>
              <a:t>: Virtual D</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HQoS</a:t>
            </a:r>
            <a:r>
              <a:rPr lang="en-US" sz="900" dirty="0">
                <a:solidFill>
                  <a:schemeClr val="accent6">
                    <a:lumMod val="50000"/>
                  </a:schemeClr>
                </a:solidFill>
                <a:latin typeface="Calibri Light" panose="020F0302020204030204" pitchFamily="34" charset="0"/>
                <a:cs typeface="Calibri Light" panose="020F0302020204030204" pitchFamily="34" charset="0"/>
              </a:rPr>
              <a:t>: Hierarchical Quality of Service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HSR</a:t>
            </a:r>
            <a:r>
              <a:rPr lang="en-US" sz="900" dirty="0">
                <a:solidFill>
                  <a:schemeClr val="accent6">
                    <a:lumMod val="50000"/>
                  </a:schemeClr>
                </a:solidFill>
                <a:latin typeface="Calibri Light" panose="020F0302020204030204" pitchFamily="34" charset="0"/>
                <a:cs typeface="Calibri Light" panose="020F0302020204030204" pitchFamily="34" charset="0"/>
              </a:rPr>
              <a:t>: High-Availability Seamless Redundancy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IA</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ICS</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control systems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ICU</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Control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IEC</a:t>
            </a:r>
            <a:r>
              <a:rPr lang="en-US" sz="900" dirty="0">
                <a:solidFill>
                  <a:schemeClr val="accent6">
                    <a:lumMod val="50000"/>
                  </a:schemeClr>
                </a:solidFill>
                <a:latin typeface="Calibri Light" panose="020F0302020204030204" pitchFamily="34" charset="0"/>
                <a:cs typeface="Calibri Light" panose="020F0302020204030204" pitchFamily="34" charset="0"/>
              </a:rPr>
              <a:t>: International Electrotechnical Commission</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IEC 61850</a:t>
            </a:r>
            <a:r>
              <a:rPr lang="en-US" sz="900" dirty="0">
                <a:solidFill>
                  <a:schemeClr val="accent6">
                    <a:lumMod val="50000"/>
                  </a:schemeClr>
                </a:solidFill>
                <a:latin typeface="Calibri Light" panose="020F0302020204030204" pitchFamily="34" charset="0"/>
                <a:cs typeface="Calibri Light" panose="020F0302020204030204" pitchFamily="34" charset="0"/>
              </a:rPr>
              <a:t>: Standard defining communication protocols for intelligent  electronic devices at electrical substations</a:t>
            </a:r>
          </a:p>
          <a:p>
            <a:pPr marR="1230" algn="just"/>
            <a:r>
              <a:rPr lang="en-US" sz="900" b="1" dirty="0">
                <a:solidFill>
                  <a:schemeClr val="accent6">
                    <a:lumMod val="50000"/>
                  </a:schemeClr>
                </a:solidFill>
                <a:latin typeface="Calibri Light" panose="020F0302020204030204" pitchFamily="34" charset="0"/>
                <a:cs typeface="Calibri Light" panose="020F0302020204030204" pitchFamily="34" charset="0"/>
              </a:rPr>
              <a:t>IED</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End Device, microprocessor-based controllers of power  system equipment, such as circuit breakers, transformers and capacitor  banks to enable advanced power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IRIG</a:t>
            </a:r>
            <a:r>
              <a:rPr lang="en-US" sz="900" dirty="0">
                <a:solidFill>
                  <a:schemeClr val="accent6">
                    <a:lumMod val="50000"/>
                  </a:schemeClr>
                </a:solidFill>
                <a:latin typeface="Calibri Light" panose="020F0302020204030204" pitchFamily="34" charset="0"/>
                <a:cs typeface="Calibri Light" panose="020F0302020204030204" pitchFamily="34" charset="0"/>
              </a:rPr>
              <a:t>: Inter-Range Instrumentation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ISE</a:t>
            </a:r>
            <a:r>
              <a:rPr lang="en-US" sz="900" dirty="0">
                <a:solidFill>
                  <a:schemeClr val="accent6">
                    <a:lumMod val="50000"/>
                  </a:schemeClr>
                </a:solidFill>
                <a:latin typeface="Calibri Light" panose="020F0302020204030204" pitchFamily="34" charset="0"/>
                <a:cs typeface="Calibri Light" panose="020F0302020204030204" pitchFamily="34" charset="0"/>
              </a:rPr>
              <a:t>: Identity Services Engine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L3VPN</a:t>
            </a:r>
            <a:r>
              <a:rPr lang="en-US" sz="900" dirty="0">
                <a:solidFill>
                  <a:schemeClr val="accent6">
                    <a:lumMod val="50000"/>
                  </a:schemeClr>
                </a:solidFill>
                <a:latin typeface="Calibri Light" panose="020F0302020204030204" pitchFamily="34" charset="0"/>
                <a:cs typeface="Calibri Light" panose="020F0302020204030204" pitchFamily="34" charset="0"/>
              </a:rPr>
              <a:t>: Layer 3 Virtual Private Network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LA</a:t>
            </a:r>
            <a:r>
              <a:rPr lang="en-US" sz="900" dirty="0">
                <a:solidFill>
                  <a:schemeClr val="accent6">
                    <a:lumMod val="50000"/>
                  </a:schemeClr>
                </a:solidFill>
                <a:latin typeface="Calibri Light" panose="020F0302020204030204" pitchFamily="34" charset="0"/>
                <a:cs typeface="Calibri Light" panose="020F0302020204030204" pitchFamily="34" charset="0"/>
              </a:rPr>
              <a:t>: Lightning Arrester protects the power grid from electric storms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MQC</a:t>
            </a:r>
            <a:r>
              <a:rPr lang="en-US" sz="900" dirty="0">
                <a:solidFill>
                  <a:schemeClr val="accent6">
                    <a:lumMod val="50000"/>
                  </a:schemeClr>
                </a:solidFill>
                <a:latin typeface="Calibri Light" panose="020F0302020204030204" pitchFamily="34" charset="0"/>
                <a:cs typeface="Calibri Light" panose="020F0302020204030204" pitchFamily="34" charset="0"/>
              </a:rPr>
              <a:t>: Modular </a:t>
            </a:r>
            <a:r>
              <a:rPr lang="en-US" sz="900" dirty="0" err="1">
                <a:solidFill>
                  <a:schemeClr val="accent6">
                    <a:lumMod val="50000"/>
                  </a:schemeClr>
                </a:solidFill>
                <a:latin typeface="Calibri Light" panose="020F0302020204030204" pitchFamily="34" charset="0"/>
                <a:cs typeface="Calibri Light" panose="020F0302020204030204" pitchFamily="34" charset="0"/>
              </a:rPr>
              <a:t>QoS</a:t>
            </a:r>
            <a:r>
              <a:rPr lang="en-US" sz="90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MMS</a:t>
            </a:r>
            <a:r>
              <a:rPr lang="en-US" sz="900" dirty="0">
                <a:solidFill>
                  <a:schemeClr val="accent6">
                    <a:lumMod val="50000"/>
                  </a:schemeClr>
                </a:solidFill>
                <a:latin typeface="Calibri Light" panose="020F0302020204030204" pitchFamily="34" charset="0"/>
                <a:cs typeface="Calibri Light" panose="020F0302020204030204" pitchFamily="34" charset="0"/>
              </a:rPr>
              <a:t>: Manufacturing Message Specification, messaging system for  exchanging real-time data and supervisory control information. Allows  client such as SCADA, an OPC server or a gateway to access all IED objects  </a:t>
            </a:r>
            <a:r>
              <a:rPr lang="en-US" sz="900" b="1" dirty="0">
                <a:solidFill>
                  <a:schemeClr val="accent6">
                    <a:lumMod val="50000"/>
                  </a:schemeClr>
                </a:solidFill>
                <a:latin typeface="Calibri Light" panose="020F0302020204030204" pitchFamily="34" charset="0"/>
                <a:cs typeface="Calibri Light" panose="020F0302020204030204" pitchFamily="34" charset="0"/>
              </a:rPr>
              <a:t>MPLS</a:t>
            </a:r>
            <a:r>
              <a:rPr lang="en-US" sz="900" dirty="0">
                <a:solidFill>
                  <a:schemeClr val="accent6">
                    <a:lumMod val="50000"/>
                  </a:schemeClr>
                </a:solidFill>
                <a:latin typeface="Calibri Light" panose="020F0302020204030204" pitchFamily="34" charset="0"/>
                <a:cs typeface="Calibri Light" panose="020F0302020204030204" pitchFamily="34" charset="0"/>
              </a:rPr>
              <a:t>: Multi-protocol Label Switching</a:t>
            </a:r>
          </a:p>
          <a:p>
            <a:pPr marR="270"/>
            <a:r>
              <a:rPr lang="en-US" sz="900" b="1" dirty="0">
                <a:solidFill>
                  <a:schemeClr val="accent6">
                    <a:lumMod val="50000"/>
                  </a:schemeClr>
                </a:solidFill>
                <a:latin typeface="Calibri Light" panose="020F0302020204030204" pitchFamily="34" charset="0"/>
                <a:cs typeface="Calibri Light" panose="020F0302020204030204" pitchFamily="34" charset="0"/>
              </a:rPr>
              <a:t>MU</a:t>
            </a:r>
            <a:r>
              <a:rPr lang="en-US" sz="900" dirty="0">
                <a:solidFill>
                  <a:schemeClr val="accent6">
                    <a:lumMod val="50000"/>
                  </a:schemeClr>
                </a:solidFill>
                <a:latin typeface="Calibri Light" panose="020F0302020204030204" pitchFamily="34" charset="0"/>
                <a:cs typeface="Calibri Light" panose="020F0302020204030204" pitchFamily="34" charset="0"/>
              </a:rPr>
              <a:t>: Merging Unit connected to the process bus converts analog data(</a:t>
            </a:r>
            <a:r>
              <a:rPr lang="en-US" sz="900" dirty="0" err="1">
                <a:solidFill>
                  <a:schemeClr val="accent6">
                    <a:lumMod val="50000"/>
                  </a:schemeClr>
                </a:solidFill>
                <a:latin typeface="Calibri Light" panose="020F0302020204030204" pitchFamily="34" charset="0"/>
                <a:cs typeface="Calibri Light" panose="020F0302020204030204" pitchFamily="34" charset="0"/>
              </a:rPr>
              <a:t>ie</a:t>
            </a:r>
            <a:r>
              <a:rPr lang="en-US" sz="900" dirty="0">
                <a:solidFill>
                  <a:schemeClr val="accent6">
                    <a:lumMod val="50000"/>
                  </a:schemeClr>
                </a:solidFill>
                <a:latin typeface="Calibri Light" panose="020F0302020204030204" pitchFamily="34" charset="0"/>
                <a:cs typeface="Calibri Light" panose="020F0302020204030204" pitchFamily="34" charset="0"/>
              </a:rPr>
              <a:t>.  volts, </a:t>
            </a:r>
            <a:r>
              <a:rPr lang="en-US" sz="900" dirty="0" err="1">
                <a:solidFill>
                  <a:schemeClr val="accent6">
                    <a:lumMod val="50000"/>
                  </a:schemeClr>
                </a:solidFill>
                <a:latin typeface="Calibri Light" panose="020F0302020204030204" pitchFamily="34" charset="0"/>
                <a:cs typeface="Calibri Light" panose="020F0302020204030204" pitchFamily="34" charset="0"/>
              </a:rPr>
              <a:t>currect</a:t>
            </a:r>
            <a:r>
              <a:rPr lang="en-US" sz="900" dirty="0">
                <a:solidFill>
                  <a:schemeClr val="accent6">
                    <a:lumMod val="50000"/>
                  </a:schemeClr>
                </a:solidFill>
                <a:latin typeface="Calibri Light" panose="020F0302020204030204" pitchFamily="34" charset="0"/>
                <a:cs typeface="Calibri Light" panose="020F0302020204030204" pitchFamily="34" charset="0"/>
              </a:rPr>
              <a:t>...) into digital information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NERC</a:t>
            </a:r>
            <a:r>
              <a:rPr lang="en-US" sz="900" dirty="0">
                <a:solidFill>
                  <a:schemeClr val="accent6">
                    <a:lumMod val="50000"/>
                  </a:schemeClr>
                </a:solidFill>
                <a:latin typeface="Calibri Light" panose="020F0302020204030204" pitchFamily="34" charset="0"/>
                <a:cs typeface="Calibri Light" panose="020F0302020204030204" pitchFamily="34" charset="0"/>
              </a:rPr>
              <a:t>: North  American  Electric Reliability Corporation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NIST</a:t>
            </a:r>
            <a:r>
              <a:rPr lang="en-US" sz="900" dirty="0">
                <a:solidFill>
                  <a:schemeClr val="accent6">
                    <a:lumMod val="50000"/>
                  </a:schemeClr>
                </a:solidFill>
                <a:latin typeface="Calibri Light" panose="020F0302020204030204" pitchFamily="34" charset="0"/>
                <a:cs typeface="Calibri Light" panose="020F0302020204030204" pitchFamily="34" charset="0"/>
              </a:rPr>
              <a:t>: National Institute of  Standards and  Technology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NMS</a:t>
            </a:r>
            <a:r>
              <a:rPr lang="en-US" sz="900" dirty="0">
                <a:solidFill>
                  <a:schemeClr val="accent6">
                    <a:lumMod val="50000"/>
                  </a:schemeClr>
                </a:solidFill>
                <a:latin typeface="Calibri Light" panose="020F0302020204030204" pitchFamily="34" charset="0"/>
                <a:cs typeface="Calibri Light" panose="020F0302020204030204" pitchFamily="34" charset="0"/>
              </a:rPr>
              <a:t>: Network Management System</a:t>
            </a:r>
          </a:p>
          <a:p>
            <a:r>
              <a:rPr lang="en-US" sz="900" b="1" dirty="0">
                <a:solidFill>
                  <a:schemeClr val="accent6">
                    <a:lumMod val="50000"/>
                  </a:schemeClr>
                </a:solidFill>
                <a:latin typeface="Calibri Light" panose="020F0302020204030204" pitchFamily="34" charset="0"/>
                <a:cs typeface="Calibri Light" panose="020F0302020204030204" pitchFamily="34" charset="0"/>
              </a:rPr>
              <a:t>OAM</a:t>
            </a:r>
            <a:r>
              <a:rPr lang="en-US" sz="900" dirty="0">
                <a:solidFill>
                  <a:schemeClr val="accent6">
                    <a:lumMod val="50000"/>
                  </a:schemeClr>
                </a:solidFill>
                <a:latin typeface="Calibri Light" panose="020F0302020204030204" pitchFamily="34" charset="0"/>
                <a:cs typeface="Calibri Light" panose="020F0302020204030204" pitchFamily="34" charset="0"/>
              </a:rPr>
              <a:t>: Operations and Maintenance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PCP</a:t>
            </a:r>
            <a:r>
              <a:rPr lang="en-US" sz="900" dirty="0">
                <a:solidFill>
                  <a:schemeClr val="accent6">
                    <a:lumMod val="50000"/>
                  </a:schemeClr>
                </a:solidFill>
                <a:latin typeface="Calibri Light" panose="020F0302020204030204" pitchFamily="34" charset="0"/>
                <a:cs typeface="Calibri Light" panose="020F0302020204030204" pitchFamily="34" charset="0"/>
              </a:rPr>
              <a:t>: Priority Code Point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PIOC</a:t>
            </a:r>
            <a:r>
              <a:rPr lang="en-US" sz="900" dirty="0">
                <a:solidFill>
                  <a:schemeClr val="accent6">
                    <a:lumMod val="50000"/>
                  </a:schemeClr>
                </a:solidFill>
                <a:latin typeface="Calibri Light" panose="020F0302020204030204" pitchFamily="34" charset="0"/>
                <a:cs typeface="Calibri Light" panose="020F0302020204030204" pitchFamily="34" charset="0"/>
              </a:rPr>
              <a:t>: Instantaneous </a:t>
            </a:r>
            <a:r>
              <a:rPr lang="en-US" sz="900" dirty="0" err="1">
                <a:solidFill>
                  <a:schemeClr val="accent6">
                    <a:lumMod val="50000"/>
                  </a:schemeClr>
                </a:solidFill>
                <a:latin typeface="Calibri Light" panose="020F0302020204030204" pitchFamily="34" charset="0"/>
                <a:cs typeface="Calibri Light" panose="020F0302020204030204" pitchFamily="34" charset="0"/>
              </a:rPr>
              <a:t>overcorrent</a:t>
            </a:r>
            <a:r>
              <a:rPr lang="en-US" sz="900" dirty="0">
                <a:solidFill>
                  <a:schemeClr val="accent6">
                    <a:lumMod val="50000"/>
                  </a:schemeClr>
                </a:solidFill>
                <a:latin typeface="Calibri Light" panose="020F0302020204030204" pitchFamily="34" charset="0"/>
                <a:cs typeface="Calibri Light" panose="020F0302020204030204" pitchFamily="34" charset="0"/>
              </a:rPr>
              <a:t>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PLC</a:t>
            </a:r>
            <a:r>
              <a:rPr lang="en-US" sz="900" dirty="0">
                <a:solidFill>
                  <a:schemeClr val="accent6">
                    <a:lumMod val="50000"/>
                  </a:schemeClr>
                </a:solidFill>
                <a:latin typeface="Calibri Light" panose="020F0302020204030204" pitchFamily="34" charset="0"/>
                <a:cs typeface="Calibri Light" panose="020F0302020204030204" pitchFamily="34" charset="0"/>
              </a:rPr>
              <a:t>: Programmable Logic Controller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PMU</a:t>
            </a:r>
            <a:r>
              <a:rPr lang="en-US" sz="900" dirty="0">
                <a:solidFill>
                  <a:schemeClr val="accent6">
                    <a:lumMod val="50000"/>
                  </a:schemeClr>
                </a:solidFill>
                <a:latin typeface="Calibri Light" panose="020F0302020204030204" pitchFamily="34" charset="0"/>
                <a:cs typeface="Calibri Light" panose="020F0302020204030204" pitchFamily="34" charset="0"/>
              </a:rPr>
              <a:t>: Phasor Measurement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POTT: </a:t>
            </a:r>
            <a:r>
              <a:rPr lang="en-US" sz="900" dirty="0">
                <a:solidFill>
                  <a:schemeClr val="accent6">
                    <a:lumMod val="50000"/>
                  </a:schemeClr>
                </a:solidFill>
                <a:latin typeface="Calibri Light" panose="020F0302020204030204" pitchFamily="34" charset="0"/>
                <a:cs typeface="Calibri Light" panose="020F0302020204030204" pitchFamily="34" charset="0"/>
              </a:rPr>
              <a:t>Permissive Overreaching Transfer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PP</a:t>
            </a:r>
            <a:r>
              <a:rPr lang="en-US" sz="900" dirty="0">
                <a:solidFill>
                  <a:schemeClr val="accent6">
                    <a:lumMod val="50000"/>
                  </a:schemeClr>
                </a:solidFill>
                <a:latin typeface="Calibri Light" panose="020F0302020204030204" pitchFamily="34" charset="0"/>
                <a:cs typeface="Calibri Light" panose="020F0302020204030204" pitchFamily="34" charset="0"/>
              </a:rPr>
              <a:t>: Primary Power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Process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primary units and control equipment to the IEDs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PRP</a:t>
            </a:r>
            <a:r>
              <a:rPr lang="en-US" sz="900" dirty="0">
                <a:solidFill>
                  <a:schemeClr val="accent6">
                    <a:lumMod val="50000"/>
                  </a:schemeClr>
                </a:solidFill>
                <a:latin typeface="Calibri Light" panose="020F0302020204030204" pitchFamily="34" charset="0"/>
                <a:cs typeface="Calibri Light" panose="020F0302020204030204" pitchFamily="34" charset="0"/>
              </a:rPr>
              <a:t>: Parallel Redundancy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PRTC: </a:t>
            </a:r>
            <a:r>
              <a:rPr lang="en-US" sz="900" dirty="0">
                <a:solidFill>
                  <a:schemeClr val="accent6">
                    <a:lumMod val="50000"/>
                  </a:schemeClr>
                </a:solidFill>
                <a:latin typeface="Calibri Light" panose="020F0302020204030204" pitchFamily="34" charset="0"/>
                <a:cs typeface="Calibri Light" panose="020F0302020204030204" pitchFamily="34" charset="0"/>
              </a:rPr>
              <a:t>Primary Reference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PT</a:t>
            </a:r>
            <a:r>
              <a:rPr lang="en-US" sz="900" dirty="0">
                <a:solidFill>
                  <a:schemeClr val="accent6">
                    <a:lumMod val="50000"/>
                  </a:schemeClr>
                </a:solidFill>
                <a:latin typeface="Calibri Light" panose="020F0302020204030204" pitchFamily="34" charset="0"/>
                <a:cs typeface="Calibri Light" panose="020F0302020204030204" pitchFamily="34" charset="0"/>
              </a:rPr>
              <a:t>: see VT </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T-GM: </a:t>
            </a:r>
            <a:r>
              <a:rPr lang="en-US" sz="900" dirty="0">
                <a:solidFill>
                  <a:schemeClr val="accent6">
                    <a:lumMod val="50000"/>
                  </a:schemeClr>
                </a:solidFill>
                <a:latin typeface="Calibri Light" panose="020F0302020204030204" pitchFamily="34" charset="0"/>
                <a:cs typeface="Calibri Light" panose="020F0302020204030204" pitchFamily="34" charset="0"/>
              </a:rPr>
              <a:t>Grand Master PTP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T-BC: </a:t>
            </a:r>
            <a:r>
              <a:rPr lang="en-US" sz="900" dirty="0">
                <a:solidFill>
                  <a:schemeClr val="accent6">
                    <a:lumMod val="50000"/>
                  </a:schemeClr>
                </a:solidFill>
                <a:latin typeface="Calibri Light" panose="020F0302020204030204" pitchFamily="34" charset="0"/>
                <a:cs typeface="Calibri Light" panose="020F0302020204030204" pitchFamily="34" charset="0"/>
              </a:rPr>
              <a:t>Boundary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T-TSC</a:t>
            </a:r>
            <a:r>
              <a:rPr lang="en-US" sz="900" dirty="0">
                <a:solidFill>
                  <a:schemeClr val="accent6">
                    <a:lumMod val="50000"/>
                  </a:schemeClr>
                </a:solidFill>
                <a:latin typeface="Calibri Light" panose="020F0302020204030204" pitchFamily="34" charset="0"/>
                <a:cs typeface="Calibri Light" panose="020F0302020204030204" pitchFamily="34" charset="0"/>
              </a:rPr>
              <a:t>: Slave Clock</a:t>
            </a:r>
          </a:p>
          <a:p>
            <a:endParaRPr lang="en-US" sz="9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5" name="Title 2"/>
          <p:cNvSpPr>
            <a:spLocks noGrp="1"/>
          </p:cNvSpPr>
          <p:nvPr>
            <p:ph type="title" idx="4294967295"/>
          </p:nvPr>
        </p:nvSpPr>
        <p:spPr>
          <a:xfrm>
            <a:off x="0" y="0"/>
            <a:ext cx="9144000" cy="836613"/>
          </a:xfrm>
        </p:spPr>
        <p:txBody>
          <a:bodyPr/>
          <a:lstStyle/>
          <a:p>
            <a:pPr marL="0" indent="0">
              <a:buNone/>
            </a:pPr>
            <a:r>
              <a:rPr lang="en-US" dirty="0"/>
              <a:t>Glossary</a:t>
            </a:r>
          </a:p>
        </p:txBody>
      </p:sp>
    </p:spTree>
    <p:extLst>
      <p:ext uri="{BB962C8B-B14F-4D97-AF65-F5344CB8AC3E}">
        <p14:creationId xmlns:p14="http://schemas.microsoft.com/office/powerpoint/2010/main" val="2714233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0"/>
            <a:ext cx="82296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ChangeArrowheads="1"/>
          </p:cNvSpPr>
          <p:nvPr/>
        </p:nvSpPr>
        <p:spPr bwMode="auto">
          <a:xfrm rot="16200000">
            <a:off x="-1026770" y="1348581"/>
            <a:ext cx="3581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9pPr>
          </a:lstStyle>
          <a:p>
            <a:pPr algn="r" eaLnBrk="1" hangingPunct="1">
              <a:spcBef>
                <a:spcPts val="2250"/>
              </a:spcBef>
              <a:buClrTx/>
              <a:buFontTx/>
              <a:buNone/>
            </a:pPr>
            <a:r>
              <a:rPr lang="ca-ES" altLang="es-ES" sz="3600">
                <a:solidFill>
                  <a:srgbClr val="0951BD"/>
                </a:solidFill>
                <a:latin typeface="Arial Black" panose="020B0A04020102020204" pitchFamily="34" charset="0"/>
              </a:rPr>
              <a:t>That’s all</a:t>
            </a:r>
          </a:p>
        </p:txBody>
      </p:sp>
      <p:pic>
        <p:nvPicPr>
          <p:cNvPr id="4" name="Picture 8" descr="Alex"/>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9426" y="4003675"/>
            <a:ext cx="1427163" cy="2857500"/>
          </a:xfrm>
          <a:prstGeom prst="rect">
            <a:avLst/>
          </a:prstGeom>
          <a:ln>
            <a:noFill/>
          </a:ln>
          <a:effectLst>
            <a:outerShdw blurRad="292100" dist="139700" dir="2700000" algn="tl" rotWithShape="0">
              <a:srgbClr val="333333">
                <a:alpha val="65000"/>
              </a:srgbClr>
            </a:outerShdw>
          </a:effectLst>
        </p:spPr>
      </p:pic>
      <p:pic>
        <p:nvPicPr>
          <p:cNvPr id="5" name="Picture 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01650" y="5373688"/>
            <a:ext cx="1835150" cy="954087"/>
          </a:xfrm>
          <a:prstGeom prst="rect">
            <a:avLst/>
          </a:prstGeom>
          <a:ln>
            <a:noFill/>
          </a:ln>
          <a:effectLst>
            <a:outerShdw blurRad="292100" dist="139700" dir="2700000" algn="tl" rotWithShape="0">
              <a:srgbClr val="333333">
                <a:alpha val="65000"/>
              </a:srgbClr>
            </a:outerShdw>
          </a:effectLst>
        </p:spPr>
      </p:pic>
      <p:sp>
        <p:nvSpPr>
          <p:cNvPr id="6" name="TextBox 10"/>
          <p:cNvSpPr txBox="1">
            <a:spLocks noChangeArrowheads="1"/>
          </p:cNvSpPr>
          <p:nvPr/>
        </p:nvSpPr>
        <p:spPr bwMode="auto">
          <a:xfrm rot="16200000">
            <a:off x="861220" y="4768056"/>
            <a:ext cx="1955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es-ES" sz="1100">
                <a:latin typeface="Verdana" panose="020B0604030504040204" pitchFamily="34" charset="0"/>
              </a:rPr>
              <a:t>www.albedotelecom.com</a:t>
            </a:r>
          </a:p>
        </p:txBody>
      </p:sp>
    </p:spTree>
    <p:extLst>
      <p:ext uri="{BB962C8B-B14F-4D97-AF65-F5344CB8AC3E}">
        <p14:creationId xmlns:p14="http://schemas.microsoft.com/office/powerpoint/2010/main" val="15889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565" y="0"/>
            <a:ext cx="9124435" cy="762000"/>
          </a:xfrm>
          <a:prstGeom prst="rect">
            <a:avLst/>
          </a:prstGeom>
          <a:solidFill>
            <a:schemeClr val="accent3">
              <a:lumMod val="95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2" name="Content Placeholder 1"/>
          <p:cNvSpPr>
            <a:spLocks noGrp="1"/>
          </p:cNvSpPr>
          <p:nvPr>
            <p:ph idx="1"/>
          </p:nvPr>
        </p:nvSpPr>
        <p:spPr>
          <a:xfrm>
            <a:off x="457200" y="4162096"/>
            <a:ext cx="8220075" cy="2219231"/>
          </a:xfrm>
        </p:spPr>
        <p:txBody>
          <a:bodyPr/>
          <a:lstStyle/>
          <a:p>
            <a:pPr marL="0" indent="0">
              <a:buNone/>
            </a:pPr>
            <a:r>
              <a:rPr lang="en-GB" sz="2400" b="1" noProof="0" dirty="0">
                <a:solidFill>
                  <a:schemeClr val="tx1"/>
                </a:solidFill>
                <a:ea typeface="SimSun"/>
              </a:rPr>
              <a:t>Zeus </a:t>
            </a:r>
            <a:r>
              <a:rPr lang="en-GB" sz="2400" noProof="0" dirty="0">
                <a:solidFill>
                  <a:schemeClr val="tx1"/>
                </a:solidFill>
                <a:ea typeface="SimSun"/>
              </a:rPr>
              <a:t>&amp; </a:t>
            </a:r>
            <a:r>
              <a:rPr lang="en-GB" sz="2400" b="1" noProof="0" dirty="0">
                <a:solidFill>
                  <a:schemeClr val="tx1"/>
                </a:solidFill>
                <a:ea typeface="SimSun"/>
              </a:rPr>
              <a:t>xGenius</a:t>
            </a:r>
            <a:r>
              <a:rPr lang="en-GB" sz="2400" noProof="0" dirty="0">
                <a:solidFill>
                  <a:schemeClr val="bg1">
                    <a:lumMod val="50000"/>
                  </a:schemeClr>
                </a:solidFill>
                <a:ea typeface="SimSun"/>
              </a:rPr>
              <a:t> </a:t>
            </a:r>
            <a:r>
              <a:rPr lang="en-GB" noProof="0" dirty="0">
                <a:solidFill>
                  <a:schemeClr val="bg1">
                    <a:lumMod val="50000"/>
                  </a:schemeClr>
                </a:solidFill>
                <a:ea typeface="SimSun"/>
              </a:rPr>
              <a:t>provide deep insights to design, install, maintain, troubleshoot and engineer communications resources of </a:t>
            </a:r>
            <a:r>
              <a:rPr lang="en-GB" noProof="0" dirty="0">
                <a:solidFill>
                  <a:schemeClr val="tx1"/>
                </a:solidFill>
                <a:ea typeface="SimSun"/>
              </a:rPr>
              <a:t> Mobile Operators, Power Utilities, Finance, Labs and R+D centres</a:t>
            </a:r>
            <a:r>
              <a:rPr lang="en-GB" noProof="0" dirty="0">
                <a:solidFill>
                  <a:schemeClr val="bg1">
                    <a:lumMod val="50000"/>
                  </a:schemeClr>
                </a:solidFill>
                <a:ea typeface="SimSun"/>
              </a:rPr>
              <a:t>. The unit is able to verify </a:t>
            </a:r>
            <a:r>
              <a:rPr lang="en-GB" noProof="0" dirty="0">
                <a:solidFill>
                  <a:schemeClr val="tx1"/>
                </a:solidFill>
                <a:ea typeface="SimSun"/>
              </a:rPr>
              <a:t>Ethernet/IP, SyncE, PTP, GbE, IRIG-B, 1PPS, T1/E1, G703, Serial Datacom, C37.94, GOOSE, SV, MMS,</a:t>
            </a:r>
            <a:r>
              <a:rPr lang="en-GB" noProof="0" dirty="0">
                <a:solidFill>
                  <a:schemeClr val="bg1">
                    <a:lumMod val="50000"/>
                  </a:schemeClr>
                </a:solidFill>
                <a:ea typeface="SimSun"/>
              </a:rPr>
              <a:t> </a:t>
            </a:r>
            <a:r>
              <a:rPr lang="en-GB" noProof="0" dirty="0">
                <a:solidFill>
                  <a:schemeClr val="tx1"/>
                </a:solidFill>
                <a:ea typeface="SimSun"/>
              </a:rPr>
              <a:t>Round-trip &amp; One-way Delay </a:t>
            </a:r>
            <a:r>
              <a:rPr lang="en-GB" noProof="0" dirty="0">
                <a:solidFill>
                  <a:schemeClr val="bg1">
                    <a:lumMod val="50000"/>
                  </a:schemeClr>
                </a:solidFill>
                <a:ea typeface="SimSun"/>
              </a:rPr>
              <a:t>tests at all interfaces. </a:t>
            </a:r>
            <a:endParaRPr lang="en-GB" noProof="0" dirty="0">
              <a:solidFill>
                <a:schemeClr val="bg1">
                  <a:lumMod val="50000"/>
                </a:schemeClr>
              </a:solidFill>
            </a:endParaRPr>
          </a:p>
          <a:p>
            <a:pPr marL="0" indent="0">
              <a:buNone/>
            </a:pPr>
            <a:r>
              <a:rPr lang="en-GB" noProof="0" dirty="0">
                <a:solidFill>
                  <a:schemeClr val="bg1">
                    <a:lumMod val="50000"/>
                  </a:schemeClr>
                </a:solidFill>
              </a:rPr>
              <a:t>It also has a set of programmable filters to </a:t>
            </a:r>
            <a:r>
              <a:rPr lang="en-GB" noProof="0" dirty="0">
                <a:solidFill>
                  <a:schemeClr val="tx1"/>
                </a:solidFill>
              </a:rPr>
              <a:t>capture live data traffic </a:t>
            </a:r>
            <a:r>
              <a:rPr lang="en-GB" noProof="0" dirty="0">
                <a:solidFill>
                  <a:schemeClr val="bg1">
                    <a:lumMod val="50000"/>
                  </a:schemeClr>
                </a:solidFill>
              </a:rPr>
              <a:t>at wire-speed</a:t>
            </a:r>
            <a:endParaRPr lang="en-GB" noProof="0" dirty="0"/>
          </a:p>
        </p:txBody>
      </p:sp>
      <p:pic>
        <p:nvPicPr>
          <p:cNvPr id="4" name="Picture 8" descr="Related ima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7578612" y="1954127"/>
            <a:ext cx="2312844" cy="7469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560" y="997637"/>
            <a:ext cx="7704856" cy="30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Grp="1" noChangeArrowheads="1"/>
          </p:cNvSpPr>
          <p:nvPr>
            <p:ph type="title" idx="4294967295"/>
          </p:nvPr>
        </p:nvSpPr>
        <p:spPr>
          <a:xfrm>
            <a:off x="0" y="0"/>
            <a:ext cx="9144000" cy="762000"/>
          </a:xfrm>
        </p:spPr>
        <p:txBody>
          <a:bodyPr tIns="316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pPr>
            <a:r>
              <a:rPr lang="en-GB" altLang="en-US" sz="4800" b="1" noProof="0" dirty="0">
                <a:solidFill>
                  <a:schemeClr val="tx1"/>
                </a:solidFill>
                <a:latin typeface="Myriad Pro Cond" panose="020B0506030403020204" pitchFamily="34" charset="0"/>
              </a:rPr>
              <a:t>Z</a:t>
            </a:r>
            <a:r>
              <a:rPr lang="en-GB" altLang="en-US" sz="4800" b="1" noProof="0" dirty="0">
                <a:solidFill>
                  <a:srgbClr val="FF0000"/>
                </a:solidFill>
                <a:latin typeface="Myriad Pro Cond" panose="020B0506030403020204" pitchFamily="34" charset="0"/>
              </a:rPr>
              <a:t>e</a:t>
            </a:r>
            <a:r>
              <a:rPr lang="en-GB" altLang="en-US" sz="4800" b="1" noProof="0" dirty="0">
                <a:solidFill>
                  <a:schemeClr val="tx1"/>
                </a:solidFill>
                <a:latin typeface="Myriad Pro Cond" panose="020B0506030403020204" pitchFamily="34" charset="0"/>
              </a:rPr>
              <a:t>us</a:t>
            </a:r>
            <a:r>
              <a:rPr lang="en-GB" altLang="en-US" sz="4800" noProof="0" dirty="0">
                <a:solidFill>
                  <a:schemeClr val="tx1"/>
                </a:solidFill>
                <a:latin typeface="Myriad Pro Cond" panose="020B0506030403020204" pitchFamily="34" charset="0"/>
              </a:rPr>
              <a:t> </a:t>
            </a:r>
            <a:r>
              <a:rPr lang="en-GB" altLang="en-US" sz="3600" noProof="0" dirty="0">
                <a:solidFill>
                  <a:schemeClr val="tx1"/>
                </a:solidFill>
                <a:latin typeface="Myriad Pro Cond" panose="020B0506030403020204" pitchFamily="34" charset="0"/>
              </a:rPr>
              <a:t>&amp;</a:t>
            </a:r>
            <a:r>
              <a:rPr lang="en-GB" altLang="en-US" sz="4800" b="1" noProof="0" dirty="0">
                <a:solidFill>
                  <a:schemeClr val="tx1"/>
                </a:solidFill>
                <a:latin typeface="Myriad Pro Cond" panose="020B0506030403020204" pitchFamily="34" charset="0"/>
              </a:rPr>
              <a:t> </a:t>
            </a:r>
            <a:r>
              <a:rPr lang="en-GB" altLang="en-US" sz="4800" b="1" noProof="0" dirty="0">
                <a:solidFill>
                  <a:srgbClr val="FF0000"/>
                </a:solidFill>
                <a:latin typeface="Myriad Pro Cond" panose="020B0506030403020204" pitchFamily="34" charset="0"/>
              </a:rPr>
              <a:t>x</a:t>
            </a:r>
            <a:r>
              <a:rPr lang="en-GB" altLang="en-US" sz="4800" b="1" noProof="0" dirty="0">
                <a:solidFill>
                  <a:schemeClr val="tx1"/>
                </a:solidFill>
                <a:latin typeface="Myriad Pro Cond" panose="020B0506030403020204" pitchFamily="34" charset="0"/>
              </a:rPr>
              <a:t>Genius</a:t>
            </a:r>
          </a:p>
        </p:txBody>
      </p:sp>
    </p:spTree>
    <p:extLst>
      <p:ext uri="{BB962C8B-B14F-4D97-AF65-F5344CB8AC3E}">
        <p14:creationId xmlns:p14="http://schemas.microsoft.com/office/powerpoint/2010/main" val="395263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Google Shape;74;p3"/>
          <p:cNvSpPr txBox="1">
            <a:spLocks/>
          </p:cNvSpPr>
          <p:nvPr/>
        </p:nvSpPr>
        <p:spPr bwMode="auto">
          <a:xfrm>
            <a:off x="5664200" y="1145027"/>
            <a:ext cx="3191933" cy="2377105"/>
          </a:xfrm>
          <a:prstGeom prst="rect">
            <a:avLst/>
          </a:prstGeom>
          <a:noFill/>
          <a:ln w="9525">
            <a:noFill/>
            <a:round/>
            <a:headEnd/>
            <a:tailEnd/>
          </a:ln>
        </p:spPr>
        <p:txBody>
          <a:bodyPr spcFirstLastPara="1" vert="horz" wrap="square" lIns="50750" tIns="50750" rIns="90000" bIns="50750" numCol="1" anchor="t" anchorCtr="0" compatLnSpc="1">
            <a:prstTxWarp prst="textNoShape">
              <a:avLst/>
            </a:prstTxWarp>
            <a:noAutofit/>
          </a:bodyPr>
          <a:lstStyle>
            <a:lvl1pPr marL="342900" indent="-342900" algn="l" defTabSz="457200" rtl="0" eaLnBrk="0" fontAlgn="base" hangingPunct="0">
              <a:spcBef>
                <a:spcPts val="500"/>
              </a:spcBef>
              <a:spcAft>
                <a:spcPct val="0"/>
              </a:spcAft>
              <a:buClr>
                <a:srgbClr val="006BFF"/>
              </a:buClr>
              <a:buSzPct val="85000"/>
              <a:buFont typeface="Wingdings" pitchFamily="2" charset="2"/>
              <a:buChar char=""/>
              <a:defRPr sz="18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FF0000"/>
              </a:buClr>
              <a:buSzPct val="90000"/>
              <a:buFont typeface="Wingdings" pitchFamily="2" charset="2"/>
              <a:buChar char=""/>
              <a:defRPr sz="18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90000"/>
              <a:buFont typeface="Wingdings" pitchFamily="2" charset="2"/>
              <a:buChar char=""/>
              <a:defRPr sz="1400">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marL="104775" indent="0">
              <a:spcBef>
                <a:spcPts val="0"/>
              </a:spcBef>
              <a:spcAft>
                <a:spcPts val="0"/>
              </a:spcAft>
              <a:buClr>
                <a:srgbClr val="0000FF"/>
              </a:buClr>
              <a:buSzPts val="1620"/>
              <a:buFont typeface="Wingdings" pitchFamily="2" charset="2"/>
              <a:buNone/>
            </a:pPr>
            <a:r>
              <a:rPr lang="en-US" kern="0" dirty="0"/>
              <a:t>The unit is  equipped with GNSS receiver with SMA female connector for connecting an antenna typically supplied with a 5 m of coaxial cable plus a 10 m extension cable.</a:t>
            </a:r>
          </a:p>
        </p:txBody>
      </p:sp>
      <p:sp>
        <p:nvSpPr>
          <p:cNvPr id="70" name="Google Shape;75;p3"/>
          <p:cNvSpPr txBox="1">
            <a:spLocks noGrp="1"/>
          </p:cNvSpPr>
          <p:nvPr>
            <p:ph type="title" idx="4294967295"/>
          </p:nvPr>
        </p:nvSpPr>
        <p:spPr>
          <a:xfrm>
            <a:off x="0" y="0"/>
            <a:ext cx="9144000"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GB" b="1" noProof="0" dirty="0">
                <a:latin typeface="Century Gothic"/>
                <a:ea typeface="Century Gothic"/>
                <a:cs typeface="Century Gothic"/>
                <a:sym typeface="Century Gothic"/>
              </a:rPr>
              <a:t>Interfaces</a:t>
            </a:r>
            <a:r>
              <a:rPr lang="en-GB" noProof="0" dirty="0">
                <a:latin typeface="Century Gothic"/>
                <a:ea typeface="Century Gothic"/>
                <a:cs typeface="Century Gothic"/>
                <a:sym typeface="Century Gothic"/>
              </a:rPr>
              <a:t> &amp; time </a:t>
            </a:r>
            <a:r>
              <a:rPr lang="en-GB" b="1" noProof="0" dirty="0">
                <a:latin typeface="Century Gothic"/>
                <a:ea typeface="Century Gothic"/>
                <a:cs typeface="Century Gothic"/>
                <a:sym typeface="Century Gothic"/>
              </a:rPr>
              <a:t>References</a:t>
            </a:r>
            <a:endParaRPr lang="en-GB" b="1" noProof="0" dirty="0"/>
          </a:p>
        </p:txBody>
      </p:sp>
      <p:pic>
        <p:nvPicPr>
          <p:cNvPr id="71" name="Picture 7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5452" y="1495880"/>
            <a:ext cx="5133296" cy="1351362"/>
          </a:xfrm>
          <a:prstGeom prst="rect">
            <a:avLst/>
          </a:prstGeom>
        </p:spPr>
      </p:pic>
      <p:graphicFrame>
        <p:nvGraphicFramePr>
          <p:cNvPr id="72" name="Table 71"/>
          <p:cNvGraphicFramePr>
            <a:graphicFrameLocks noGrp="1"/>
          </p:cNvGraphicFramePr>
          <p:nvPr>
            <p:extLst>
              <p:ext uri="{D42A27DB-BD31-4B8C-83A1-F6EECF244321}">
                <p14:modId xmlns:p14="http://schemas.microsoft.com/office/powerpoint/2010/main" val="1427302271"/>
              </p:ext>
            </p:extLst>
          </p:nvPr>
        </p:nvGraphicFramePr>
        <p:xfrm>
          <a:off x="1907616" y="3850400"/>
          <a:ext cx="5722212" cy="2377440"/>
        </p:xfrm>
        <a:graphic>
          <a:graphicData uri="http://schemas.openxmlformats.org/drawingml/2006/table">
            <a:tbl>
              <a:tblPr firstRow="1" bandRow="1">
                <a:effectLst>
                  <a:outerShdw blurRad="50800" dist="38100" dir="5400000" algn="t" rotWithShape="0">
                    <a:prstClr val="black">
                      <a:alpha val="40000"/>
                    </a:prstClr>
                  </a:outerShdw>
                </a:effectLst>
                <a:tableStyleId>{775DCB02-9BB8-47FD-8907-85C794F793BA}</a:tableStyleId>
              </a:tblPr>
              <a:tblGrid>
                <a:gridCol w="476851">
                  <a:extLst>
                    <a:ext uri="{9D8B030D-6E8A-4147-A177-3AD203B41FA5}">
                      <a16:colId xmlns:a16="http://schemas.microsoft.com/office/drawing/2014/main" val="2098299660"/>
                    </a:ext>
                  </a:extLst>
                </a:gridCol>
                <a:gridCol w="476851">
                  <a:extLst>
                    <a:ext uri="{9D8B030D-6E8A-4147-A177-3AD203B41FA5}">
                      <a16:colId xmlns:a16="http://schemas.microsoft.com/office/drawing/2014/main" val="2169452902"/>
                    </a:ext>
                  </a:extLst>
                </a:gridCol>
                <a:gridCol w="476851">
                  <a:extLst>
                    <a:ext uri="{9D8B030D-6E8A-4147-A177-3AD203B41FA5}">
                      <a16:colId xmlns:a16="http://schemas.microsoft.com/office/drawing/2014/main" val="3447839562"/>
                    </a:ext>
                  </a:extLst>
                </a:gridCol>
                <a:gridCol w="476851">
                  <a:extLst>
                    <a:ext uri="{9D8B030D-6E8A-4147-A177-3AD203B41FA5}">
                      <a16:colId xmlns:a16="http://schemas.microsoft.com/office/drawing/2014/main" val="3060326413"/>
                    </a:ext>
                  </a:extLst>
                </a:gridCol>
                <a:gridCol w="476851">
                  <a:extLst>
                    <a:ext uri="{9D8B030D-6E8A-4147-A177-3AD203B41FA5}">
                      <a16:colId xmlns:a16="http://schemas.microsoft.com/office/drawing/2014/main" val="2927292507"/>
                    </a:ext>
                  </a:extLst>
                </a:gridCol>
                <a:gridCol w="476851">
                  <a:extLst>
                    <a:ext uri="{9D8B030D-6E8A-4147-A177-3AD203B41FA5}">
                      <a16:colId xmlns:a16="http://schemas.microsoft.com/office/drawing/2014/main" val="1984899054"/>
                    </a:ext>
                  </a:extLst>
                </a:gridCol>
                <a:gridCol w="476851">
                  <a:extLst>
                    <a:ext uri="{9D8B030D-6E8A-4147-A177-3AD203B41FA5}">
                      <a16:colId xmlns:a16="http://schemas.microsoft.com/office/drawing/2014/main" val="2576221161"/>
                    </a:ext>
                  </a:extLst>
                </a:gridCol>
                <a:gridCol w="476851">
                  <a:extLst>
                    <a:ext uri="{9D8B030D-6E8A-4147-A177-3AD203B41FA5}">
                      <a16:colId xmlns:a16="http://schemas.microsoft.com/office/drawing/2014/main" val="674967835"/>
                    </a:ext>
                  </a:extLst>
                </a:gridCol>
                <a:gridCol w="476851">
                  <a:extLst>
                    <a:ext uri="{9D8B030D-6E8A-4147-A177-3AD203B41FA5}">
                      <a16:colId xmlns:a16="http://schemas.microsoft.com/office/drawing/2014/main" val="1899343336"/>
                    </a:ext>
                  </a:extLst>
                </a:gridCol>
                <a:gridCol w="476851">
                  <a:extLst>
                    <a:ext uri="{9D8B030D-6E8A-4147-A177-3AD203B41FA5}">
                      <a16:colId xmlns:a16="http://schemas.microsoft.com/office/drawing/2014/main" val="312388257"/>
                    </a:ext>
                  </a:extLst>
                </a:gridCol>
                <a:gridCol w="476851">
                  <a:extLst>
                    <a:ext uri="{9D8B030D-6E8A-4147-A177-3AD203B41FA5}">
                      <a16:colId xmlns:a16="http://schemas.microsoft.com/office/drawing/2014/main" val="3196217068"/>
                    </a:ext>
                  </a:extLst>
                </a:gridCol>
                <a:gridCol w="476851">
                  <a:extLst>
                    <a:ext uri="{9D8B030D-6E8A-4147-A177-3AD203B41FA5}">
                      <a16:colId xmlns:a16="http://schemas.microsoft.com/office/drawing/2014/main" val="1887900484"/>
                    </a:ext>
                  </a:extLst>
                </a:gridCol>
              </a:tblGrid>
              <a:tr h="0">
                <a:tc>
                  <a:txBody>
                    <a:bodyPr/>
                    <a:lstStyle/>
                    <a:p>
                      <a:pPr algn="ctr"/>
                      <a:endParaRPr lang="en-US" sz="120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GNSS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NTP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ToD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IRIG-B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PP2S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SyncE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T1/E1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MHz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C.3794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531210"/>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4905929"/>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43340478"/>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75183"/>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482653058"/>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BNC-C</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071898830"/>
                  </a:ext>
                </a:extLst>
              </a:tr>
              <a:tr h="163724">
                <a:tc>
                  <a:txBody>
                    <a:bodyPr/>
                    <a:lstStyle/>
                    <a:p>
                      <a:pPr algn="ctr"/>
                      <a:r>
                        <a:rPr lang="en-US" sz="1200" dirty="0">
                          <a:solidFill>
                            <a:schemeClr val="bg1"/>
                          </a:solidFill>
                          <a:latin typeface="Myriad Pro Cond" panose="020B0506030403020204" pitchFamily="34" charset="0"/>
                        </a:rPr>
                        <a:t>RJ45-C</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57794822"/>
                  </a:ext>
                </a:extLst>
              </a:tr>
              <a:tr h="163724">
                <a:tc>
                  <a:txBody>
                    <a:bodyPr/>
                    <a:lstStyle/>
                    <a:p>
                      <a:pPr algn="ctr"/>
                      <a:r>
                        <a:rPr lang="en-US" sz="1200" dirty="0">
                          <a:solidFill>
                            <a:schemeClr val="bg1"/>
                          </a:solidFill>
                          <a:latin typeface="Myriad Pro Cond" panose="020B0506030403020204" pitchFamily="34" charset="0"/>
                        </a:rPr>
                        <a:t>SMB-C</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862244627"/>
                  </a:ext>
                </a:extLst>
              </a:tr>
              <a:tr h="163724">
                <a:tc>
                  <a:txBody>
                    <a:bodyPr/>
                    <a:lstStyle/>
                    <a:p>
                      <a:pPr algn="ctr"/>
                      <a:r>
                        <a:rPr lang="en-US" sz="1200" dirty="0">
                          <a:solidFill>
                            <a:schemeClr val="bg1"/>
                          </a:solidFill>
                          <a:latin typeface="Myriad Pro Cond" panose="020B0506030403020204" pitchFamily="34" charset="0"/>
                        </a:rPr>
                        <a:t>SMA</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109089174"/>
                  </a:ext>
                </a:extLst>
              </a:tr>
              <a:tr h="163724">
                <a:tc>
                  <a:txBody>
                    <a:bodyPr/>
                    <a:lstStyle/>
                    <a:p>
                      <a:pPr algn="ctr"/>
                      <a:r>
                        <a:rPr lang="en-US" sz="1200" dirty="0">
                          <a:solidFill>
                            <a:schemeClr val="bg1"/>
                          </a:solidFill>
                          <a:latin typeface="Myriad Pro Cond" panose="020B0506030403020204" pitchFamily="34" charset="0"/>
                        </a:rPr>
                        <a:t>SMB-1</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a:latin typeface="Myriad Pro Cond" panose="020B050603040302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37412190"/>
                  </a:ext>
                </a:extLst>
              </a:tr>
              <a:tr h="163724">
                <a:tc>
                  <a:txBody>
                    <a:bodyPr/>
                    <a:lstStyle/>
                    <a:p>
                      <a:pPr algn="ctr"/>
                      <a:r>
                        <a:rPr lang="en-US" sz="1200" dirty="0">
                          <a:solidFill>
                            <a:schemeClr val="bg1"/>
                          </a:solidFill>
                          <a:latin typeface="Myriad Pro Cond" panose="020B0506030403020204" pitchFamily="34" charset="0"/>
                        </a:rPr>
                        <a:t>SMB-2</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432449301"/>
                  </a:ext>
                </a:extLst>
              </a:tr>
              <a:tr h="163724">
                <a:tc>
                  <a:txBody>
                    <a:bodyPr/>
                    <a:lstStyle/>
                    <a:p>
                      <a:pPr algn="ctr"/>
                      <a:r>
                        <a:rPr lang="en-US" sz="1200" dirty="0">
                          <a:solidFill>
                            <a:schemeClr val="bg1"/>
                          </a:solidFill>
                          <a:latin typeface="Myriad Pro Cond" panose="020B0506030403020204" pitchFamily="34" charset="0"/>
                        </a:rPr>
                        <a:t>RJ-45</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88847349"/>
                  </a:ext>
                </a:extLst>
              </a:tr>
              <a:tr h="163724">
                <a:tc>
                  <a:txBody>
                    <a:bodyPr/>
                    <a:lstStyle/>
                    <a:p>
                      <a:pPr algn="ctr"/>
                      <a:r>
                        <a:rPr lang="en-US" sz="1200" dirty="0">
                          <a:solidFill>
                            <a:schemeClr val="bg1"/>
                          </a:solidFill>
                          <a:latin typeface="Myriad Pro Cond" panose="020B0506030403020204" pitchFamily="34" charset="0"/>
                        </a:rPr>
                        <a:t>PHM</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311074362"/>
                  </a:ext>
                </a:extLst>
              </a:tr>
            </a:tbl>
          </a:graphicData>
        </a:graphic>
      </p:graphicFrame>
      <p:grpSp>
        <p:nvGrpSpPr>
          <p:cNvPr id="73" name="Group 72"/>
          <p:cNvGrpSpPr/>
          <p:nvPr/>
        </p:nvGrpSpPr>
        <p:grpSpPr>
          <a:xfrm>
            <a:off x="1172633" y="1208618"/>
            <a:ext cx="8469" cy="524934"/>
            <a:chOff x="1473200" y="1193800"/>
            <a:chExt cx="8469" cy="524934"/>
          </a:xfrm>
        </p:grpSpPr>
        <p:cxnSp>
          <p:nvCxnSpPr>
            <p:cNvPr id="74" name="Straight Connector 73"/>
            <p:cNvCxnSpPr/>
            <p:nvPr/>
          </p:nvCxnSpPr>
          <p:spPr bwMode="auto">
            <a:xfrm>
              <a:off x="1473200" y="1193800"/>
              <a:ext cx="0" cy="52493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1481669" y="1193800"/>
              <a:ext cx="0" cy="524934"/>
            </a:xfrm>
            <a:prstGeom prst="line">
              <a:avLst/>
            </a:prstGeom>
            <a:solidFill>
              <a:srgbClr val="00B8FF"/>
            </a:solidFill>
            <a:ln w="9525" cap="flat" cmpd="sng" algn="ctr">
              <a:solidFill>
                <a:schemeClr val="bg1"/>
              </a:solidFill>
              <a:prstDash val="solid"/>
              <a:round/>
              <a:headEnd type="none" w="med" len="med"/>
              <a:tailEnd type="none" w="med" len="med"/>
            </a:ln>
            <a:effectLst/>
          </p:spPr>
        </p:cxnSp>
      </p:grpSp>
      <p:cxnSp>
        <p:nvCxnSpPr>
          <p:cNvPr id="76" name="Straight Connector 75"/>
          <p:cNvCxnSpPr/>
          <p:nvPr/>
        </p:nvCxnSpPr>
        <p:spPr bwMode="auto">
          <a:xfrm>
            <a:off x="2122484"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a:off x="2131683"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78" name="Straight Connector 77"/>
          <p:cNvCxnSpPr/>
          <p:nvPr/>
        </p:nvCxnSpPr>
        <p:spPr bwMode="auto">
          <a:xfrm flipH="1">
            <a:off x="2565400"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2576185"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0" name="Straight Connector 79"/>
          <p:cNvCxnSpPr/>
          <p:nvPr/>
        </p:nvCxnSpPr>
        <p:spPr bwMode="auto">
          <a:xfrm flipH="1">
            <a:off x="3085981"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a:off x="3096766"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2" name="Straight Connector 81"/>
          <p:cNvCxnSpPr/>
          <p:nvPr/>
        </p:nvCxnSpPr>
        <p:spPr bwMode="auto">
          <a:xfrm>
            <a:off x="450690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a:off x="451610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4" name="Straight Connector 83"/>
          <p:cNvCxnSpPr/>
          <p:nvPr/>
        </p:nvCxnSpPr>
        <p:spPr bwMode="auto">
          <a:xfrm>
            <a:off x="503395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504315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6" name="Straight Connector 85"/>
          <p:cNvCxnSpPr/>
          <p:nvPr/>
        </p:nvCxnSpPr>
        <p:spPr bwMode="auto">
          <a:xfrm>
            <a:off x="2572800"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7" name="Straight Connector 86"/>
          <p:cNvCxnSpPr/>
          <p:nvPr/>
        </p:nvCxnSpPr>
        <p:spPr bwMode="auto">
          <a:xfrm>
            <a:off x="2584653"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8" name="Straight Connector 87"/>
          <p:cNvCxnSpPr/>
          <p:nvPr/>
        </p:nvCxnSpPr>
        <p:spPr bwMode="auto">
          <a:xfrm>
            <a:off x="3096766"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9" name="Straight Connector 88"/>
          <p:cNvCxnSpPr/>
          <p:nvPr/>
        </p:nvCxnSpPr>
        <p:spPr bwMode="auto">
          <a:xfrm>
            <a:off x="34320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0" name="Straight Connector 89"/>
          <p:cNvCxnSpPr/>
          <p:nvPr/>
        </p:nvCxnSpPr>
        <p:spPr bwMode="auto">
          <a:xfrm>
            <a:off x="3442842"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1" name="Straight Connector 90"/>
          <p:cNvCxnSpPr/>
          <p:nvPr/>
        </p:nvCxnSpPr>
        <p:spPr bwMode="auto">
          <a:xfrm>
            <a:off x="37717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a:off x="3782567"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3" name="Straight Connector 92"/>
          <p:cNvCxnSpPr/>
          <p:nvPr/>
        </p:nvCxnSpPr>
        <p:spPr bwMode="auto">
          <a:xfrm>
            <a:off x="4363591"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4" name="Straight Connector 93"/>
          <p:cNvCxnSpPr/>
          <p:nvPr/>
        </p:nvCxnSpPr>
        <p:spPr bwMode="auto">
          <a:xfrm>
            <a:off x="50703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5" name="Straight Connector 94"/>
          <p:cNvCxnSpPr/>
          <p:nvPr/>
        </p:nvCxnSpPr>
        <p:spPr bwMode="auto">
          <a:xfrm>
            <a:off x="5084318"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6" name="Straight Connector 95"/>
          <p:cNvCxnSpPr/>
          <p:nvPr/>
        </p:nvCxnSpPr>
        <p:spPr bwMode="auto">
          <a:xfrm>
            <a:off x="4710110" y="2601116"/>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7" name="Straight Connector 96"/>
          <p:cNvCxnSpPr/>
          <p:nvPr/>
        </p:nvCxnSpPr>
        <p:spPr bwMode="auto">
          <a:xfrm>
            <a:off x="4719309" y="2601116"/>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sp>
        <p:nvSpPr>
          <p:cNvPr id="98" name="TextBox 97"/>
          <p:cNvSpPr txBox="1"/>
          <p:nvPr/>
        </p:nvSpPr>
        <p:spPr>
          <a:xfrm>
            <a:off x="985520" y="996585"/>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PHM</a:t>
            </a:r>
          </a:p>
        </p:txBody>
      </p:sp>
      <p:sp>
        <p:nvSpPr>
          <p:cNvPr id="99" name="TextBox 98"/>
          <p:cNvSpPr txBox="1"/>
          <p:nvPr/>
        </p:nvSpPr>
        <p:spPr>
          <a:xfrm>
            <a:off x="1767850" y="996586"/>
            <a:ext cx="631023"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RJ45-C</a:t>
            </a:r>
          </a:p>
        </p:txBody>
      </p:sp>
      <p:sp>
        <p:nvSpPr>
          <p:cNvPr id="100" name="TextBox 99"/>
          <p:cNvSpPr txBox="1"/>
          <p:nvPr/>
        </p:nvSpPr>
        <p:spPr>
          <a:xfrm>
            <a:off x="2596670" y="996585"/>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BNC-C</a:t>
            </a:r>
          </a:p>
        </p:txBody>
      </p:sp>
      <p:sp>
        <p:nvSpPr>
          <p:cNvPr id="101" name="TextBox 100"/>
          <p:cNvSpPr txBox="1"/>
          <p:nvPr/>
        </p:nvSpPr>
        <p:spPr>
          <a:xfrm>
            <a:off x="4143353" y="996586"/>
            <a:ext cx="631836"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RJ45-A</a:t>
            </a:r>
          </a:p>
        </p:txBody>
      </p:sp>
      <p:sp>
        <p:nvSpPr>
          <p:cNvPr id="102" name="TextBox 101"/>
          <p:cNvSpPr txBox="1"/>
          <p:nvPr/>
        </p:nvSpPr>
        <p:spPr>
          <a:xfrm>
            <a:off x="4779948" y="996585"/>
            <a:ext cx="625171"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RJ45-B</a:t>
            </a:r>
          </a:p>
        </p:txBody>
      </p:sp>
      <p:sp>
        <p:nvSpPr>
          <p:cNvPr id="103" name="TextBox 102"/>
          <p:cNvSpPr txBox="1"/>
          <p:nvPr/>
        </p:nvSpPr>
        <p:spPr>
          <a:xfrm>
            <a:off x="4979238"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SFP-B</a:t>
            </a:r>
          </a:p>
        </p:txBody>
      </p:sp>
      <p:sp>
        <p:nvSpPr>
          <p:cNvPr id="104" name="TextBox 103"/>
          <p:cNvSpPr txBox="1"/>
          <p:nvPr/>
        </p:nvSpPr>
        <p:spPr>
          <a:xfrm>
            <a:off x="4051193"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SFP-A</a:t>
            </a:r>
          </a:p>
        </p:txBody>
      </p:sp>
      <p:sp>
        <p:nvSpPr>
          <p:cNvPr id="105" name="TextBox 104"/>
          <p:cNvSpPr txBox="1"/>
          <p:nvPr/>
        </p:nvSpPr>
        <p:spPr>
          <a:xfrm>
            <a:off x="4457233"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Micro SD</a:t>
            </a:r>
          </a:p>
        </p:txBody>
      </p:sp>
      <p:sp>
        <p:nvSpPr>
          <p:cNvPr id="106" name="TextBox 105"/>
          <p:cNvSpPr txBox="1"/>
          <p:nvPr/>
        </p:nvSpPr>
        <p:spPr>
          <a:xfrm>
            <a:off x="3575897"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SMB-2</a:t>
            </a:r>
          </a:p>
        </p:txBody>
      </p:sp>
      <p:sp>
        <p:nvSpPr>
          <p:cNvPr id="107" name="TextBox 106"/>
          <p:cNvSpPr txBox="1"/>
          <p:nvPr/>
        </p:nvSpPr>
        <p:spPr>
          <a:xfrm>
            <a:off x="3168896"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SMB-1</a:t>
            </a:r>
          </a:p>
        </p:txBody>
      </p:sp>
      <p:sp>
        <p:nvSpPr>
          <p:cNvPr id="108" name="TextBox 107"/>
          <p:cNvSpPr txBox="1"/>
          <p:nvPr/>
        </p:nvSpPr>
        <p:spPr>
          <a:xfrm>
            <a:off x="2830438" y="3049024"/>
            <a:ext cx="449118"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SMA</a:t>
            </a:r>
          </a:p>
        </p:txBody>
      </p:sp>
      <p:sp>
        <p:nvSpPr>
          <p:cNvPr id="109" name="TextBox 108"/>
          <p:cNvSpPr txBox="1"/>
          <p:nvPr/>
        </p:nvSpPr>
        <p:spPr>
          <a:xfrm>
            <a:off x="2318156"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SMB-C</a:t>
            </a:r>
          </a:p>
        </p:txBody>
      </p:sp>
      <p:sp>
        <p:nvSpPr>
          <p:cNvPr id="110" name="TextBox 109"/>
          <p:cNvSpPr txBox="1"/>
          <p:nvPr/>
        </p:nvSpPr>
        <p:spPr>
          <a:xfrm>
            <a:off x="1907616" y="3049024"/>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a:t>
            </a:r>
          </a:p>
        </p:txBody>
      </p:sp>
      <p:sp>
        <p:nvSpPr>
          <p:cNvPr id="111" name="Right Brace 110"/>
          <p:cNvSpPr/>
          <p:nvPr/>
        </p:nvSpPr>
        <p:spPr bwMode="auto">
          <a:xfrm rot="16200000">
            <a:off x="2778245" y="937252"/>
            <a:ext cx="155591" cy="679731"/>
          </a:xfrm>
          <a:prstGeom prst="rightBrace">
            <a:avLst>
              <a:gd name="adj1" fmla="val 8333"/>
              <a:gd name="adj2" fmla="val 4425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cxnSp>
        <p:nvCxnSpPr>
          <p:cNvPr id="112" name="Straight Connector 111"/>
          <p:cNvCxnSpPr/>
          <p:nvPr/>
        </p:nvCxnSpPr>
        <p:spPr bwMode="auto">
          <a:xfrm>
            <a:off x="43559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3" name="Straight Connector 112"/>
          <p:cNvCxnSpPr/>
          <p:nvPr/>
        </p:nvCxnSpPr>
        <p:spPr bwMode="auto">
          <a:xfrm>
            <a:off x="30891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a:off x="2118231" y="234132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15" name="Straight Connector 114"/>
          <p:cNvCxnSpPr/>
          <p:nvPr/>
        </p:nvCxnSpPr>
        <p:spPr bwMode="auto">
          <a:xfrm>
            <a:off x="2110612" y="234132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pic>
        <p:nvPicPr>
          <p:cNvPr id="3" name="Imagen 2">
            <a:extLst>
              <a:ext uri="{FF2B5EF4-FFF2-40B4-BE49-F238E27FC236}">
                <a16:creationId xmlns:a16="http://schemas.microsoft.com/office/drawing/2014/main" id="{632310BD-1CE7-559C-2510-51044B2C528A}"/>
              </a:ext>
            </a:extLst>
          </p:cNvPr>
          <p:cNvPicPr>
            <a:picLocks noChangeAspect="1"/>
          </p:cNvPicPr>
          <p:nvPr/>
        </p:nvPicPr>
        <p:blipFill>
          <a:blip r:embed="rId3"/>
          <a:stretch>
            <a:fillRect/>
          </a:stretch>
        </p:blipFill>
        <p:spPr>
          <a:xfrm>
            <a:off x="529535" y="1715167"/>
            <a:ext cx="1219370" cy="885949"/>
          </a:xfrm>
          <a:prstGeom prst="rect">
            <a:avLst/>
          </a:prstGeom>
        </p:spPr>
      </p:pic>
      <p:sp>
        <p:nvSpPr>
          <p:cNvPr id="4" name="Rounded Rectangle 48">
            <a:extLst>
              <a:ext uri="{FF2B5EF4-FFF2-40B4-BE49-F238E27FC236}">
                <a16:creationId xmlns:a16="http://schemas.microsoft.com/office/drawing/2014/main" id="{F97B0C0B-6993-D6D6-340F-DC301AC8907F}"/>
              </a:ext>
            </a:extLst>
          </p:cNvPr>
          <p:cNvSpPr/>
          <p:nvPr/>
        </p:nvSpPr>
        <p:spPr bwMode="auto">
          <a:xfrm>
            <a:off x="4297679" y="5387310"/>
            <a:ext cx="477509" cy="84053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5" name="Rounded Rectangle 48">
            <a:extLst>
              <a:ext uri="{FF2B5EF4-FFF2-40B4-BE49-F238E27FC236}">
                <a16:creationId xmlns:a16="http://schemas.microsoft.com/office/drawing/2014/main" id="{6464907B-6D3A-15EA-94C3-BDB8C1B1AB27}"/>
              </a:ext>
            </a:extLst>
          </p:cNvPr>
          <p:cNvSpPr/>
          <p:nvPr/>
        </p:nvSpPr>
        <p:spPr bwMode="auto">
          <a:xfrm>
            <a:off x="3274873" y="2080026"/>
            <a:ext cx="665481" cy="383774"/>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6" name="Rounded Rectangle 48">
            <a:extLst>
              <a:ext uri="{FF2B5EF4-FFF2-40B4-BE49-F238E27FC236}">
                <a16:creationId xmlns:a16="http://schemas.microsoft.com/office/drawing/2014/main" id="{95E749A6-39B3-7F81-2A46-1D1910759A61}"/>
              </a:ext>
            </a:extLst>
          </p:cNvPr>
          <p:cNvSpPr/>
          <p:nvPr/>
        </p:nvSpPr>
        <p:spPr bwMode="auto">
          <a:xfrm>
            <a:off x="604524" y="1733552"/>
            <a:ext cx="1105862" cy="873149"/>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Tree>
    <p:extLst>
      <p:ext uri="{BB962C8B-B14F-4D97-AF65-F5344CB8AC3E}">
        <p14:creationId xmlns:p14="http://schemas.microsoft.com/office/powerpoint/2010/main" val="638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s-ES" b="1" dirty="0"/>
              <a:t>IRIG-B</a:t>
            </a:r>
            <a:r>
              <a:rPr lang="es-ES" spc="-105" dirty="0"/>
              <a:t> </a:t>
            </a:r>
            <a:r>
              <a:rPr lang="es-ES" b="0" spc="-5" dirty="0" err="1">
                <a:latin typeface="Century Gothic"/>
                <a:cs typeface="Century Gothic"/>
              </a:rPr>
              <a:t>signals</a:t>
            </a:r>
            <a:endParaRPr lang="en-GB" noProof="0" dirty="0"/>
          </a:p>
        </p:txBody>
      </p:sp>
      <p:sp>
        <p:nvSpPr>
          <p:cNvPr id="19" name="object 25">
            <a:extLst>
              <a:ext uri="{FF2B5EF4-FFF2-40B4-BE49-F238E27FC236}">
                <a16:creationId xmlns:a16="http://schemas.microsoft.com/office/drawing/2014/main" id="{5EC2FAF4-B900-ACFB-5698-5908AC633FE8}"/>
              </a:ext>
            </a:extLst>
          </p:cNvPr>
          <p:cNvSpPr txBox="1"/>
          <p:nvPr/>
        </p:nvSpPr>
        <p:spPr>
          <a:xfrm>
            <a:off x="394706" y="4206754"/>
            <a:ext cx="8604570" cy="2104872"/>
          </a:xfrm>
          <a:prstGeom prst="rect">
            <a:avLst/>
          </a:prstGeom>
        </p:spPr>
        <p:txBody>
          <a:bodyPr vert="horz" wrap="square" lIns="0" tIns="24765" rIns="0" bIns="0" rtlCol="0">
            <a:spAutoFit/>
          </a:bodyPr>
          <a:lstStyle/>
          <a:p>
            <a:pPr marL="30480" marR="5080" indent="-635">
              <a:lnSpc>
                <a:spcPts val="2000"/>
              </a:lnSpc>
              <a:spcBef>
                <a:spcPts val="195"/>
              </a:spcBef>
            </a:pPr>
            <a:r>
              <a:rPr lang="en-US" sz="1400" spc="-5" dirty="0">
                <a:solidFill>
                  <a:schemeClr val="tx1"/>
                </a:solidFill>
                <a:latin typeface="Arial"/>
                <a:cs typeface="Arial"/>
              </a:rPr>
              <a:t>IRIG-B time codes have time, date, time scale and any other information related with timing is embedded in a single electrical signal. The test unit is able to provide IRIG-B clock reference inputs/outputs both in balanced (RJ-45) and unbalanced (SMB) interfaces.  </a:t>
            </a:r>
            <a:r>
              <a:rPr sz="1400" spc="-5" dirty="0">
                <a:solidFill>
                  <a:schemeClr val="tx1"/>
                </a:solidFill>
                <a:latin typeface="Arial"/>
                <a:cs typeface="Arial"/>
              </a:rPr>
              <a:t>IRIG-B sends a timing signal every second at 100 pulse/sec rate therefore the 100 is the number  of bits of each frame. IRIG-B info includes Year,</a:t>
            </a:r>
            <a:r>
              <a:rPr lang="es-ES" sz="1400" spc="-5" dirty="0">
                <a:solidFill>
                  <a:schemeClr val="tx1"/>
                </a:solidFill>
                <a:latin typeface="Arial"/>
                <a:cs typeface="Arial"/>
              </a:rPr>
              <a:t> Day</a:t>
            </a:r>
            <a:r>
              <a:rPr sz="1400" spc="-5" dirty="0">
                <a:solidFill>
                  <a:schemeClr val="tx1"/>
                </a:solidFill>
                <a:latin typeface="Arial"/>
                <a:cs typeface="Arial"/>
              </a:rPr>
              <a:t>, Hour, Min</a:t>
            </a:r>
            <a:r>
              <a:rPr lang="es-ES" sz="1400" spc="-5" dirty="0">
                <a:solidFill>
                  <a:schemeClr val="tx1"/>
                </a:solidFill>
                <a:latin typeface="Arial"/>
                <a:cs typeface="Arial"/>
              </a:rPr>
              <a:t>, </a:t>
            </a:r>
            <a:r>
              <a:rPr sz="1400" spc="-5" dirty="0">
                <a:solidFill>
                  <a:schemeClr val="tx1"/>
                </a:solidFill>
                <a:latin typeface="Arial"/>
                <a:cs typeface="Arial"/>
              </a:rPr>
              <a:t>Sec.</a:t>
            </a:r>
            <a:r>
              <a:rPr lang="es-ES" sz="1400" spc="-5" dirty="0">
                <a:solidFill>
                  <a:schemeClr val="tx1"/>
                </a:solidFill>
                <a:latin typeface="Arial"/>
                <a:cs typeface="Arial"/>
              </a:rPr>
              <a:t> </a:t>
            </a:r>
          </a:p>
          <a:p>
            <a:pPr marL="30480" marR="5080" indent="-635">
              <a:lnSpc>
                <a:spcPts val="2000"/>
              </a:lnSpc>
              <a:spcBef>
                <a:spcPts val="195"/>
              </a:spcBef>
            </a:pPr>
            <a:endParaRPr lang="es-ES" sz="1400" spc="-5" dirty="0">
              <a:solidFill>
                <a:schemeClr val="tx1"/>
              </a:solidFill>
              <a:latin typeface="Arial"/>
              <a:cs typeface="Arial"/>
            </a:endParaRPr>
          </a:p>
          <a:p>
            <a:pPr marL="30480" marR="5080" indent="-635">
              <a:lnSpc>
                <a:spcPts val="2000"/>
              </a:lnSpc>
              <a:spcBef>
                <a:spcPts val="195"/>
              </a:spcBef>
            </a:pPr>
            <a:r>
              <a:rPr sz="1400" spc="-5" dirty="0">
                <a:solidFill>
                  <a:schemeClr val="tx1"/>
                </a:solidFill>
                <a:latin typeface="Arial"/>
                <a:cs typeface="Arial"/>
              </a:rPr>
              <a:t>DCLS IRIG-B offers several transmission alternatives</a:t>
            </a:r>
            <a:r>
              <a:rPr lang="es-ES" sz="1400" spc="-5" dirty="0">
                <a:solidFill>
                  <a:schemeClr val="tx1"/>
                </a:solidFill>
                <a:latin typeface="Arial"/>
                <a:cs typeface="Arial"/>
              </a:rPr>
              <a:t> </a:t>
            </a:r>
            <a:r>
              <a:rPr lang="es-ES" sz="1400" spc="-5" dirty="0" err="1">
                <a:solidFill>
                  <a:schemeClr val="tx1"/>
                </a:solidFill>
                <a:latin typeface="Arial"/>
                <a:cs typeface="Arial"/>
              </a:rPr>
              <a:t>including</a:t>
            </a:r>
            <a:r>
              <a:rPr lang="es-ES" sz="1400" spc="-5" dirty="0">
                <a:solidFill>
                  <a:schemeClr val="tx1"/>
                </a:solidFill>
                <a:latin typeface="Arial"/>
                <a:cs typeface="Arial"/>
              </a:rPr>
              <a:t> </a:t>
            </a:r>
            <a:r>
              <a:rPr sz="1400" spc="-5" dirty="0">
                <a:solidFill>
                  <a:schemeClr val="tx1"/>
                </a:solidFill>
                <a:latin typeface="Arial"/>
                <a:cs typeface="Arial"/>
              </a:rPr>
              <a:t>TTL-level signal over coaxial cable or shielded twisted-pair cable</a:t>
            </a:r>
            <a:r>
              <a:rPr lang="es-ES" sz="1400" spc="-5" dirty="0">
                <a:solidFill>
                  <a:schemeClr val="tx1"/>
                </a:solidFill>
                <a:latin typeface="Arial"/>
                <a:cs typeface="Arial"/>
              </a:rPr>
              <a:t>,  </a:t>
            </a:r>
            <a:r>
              <a:rPr sz="1400" spc="-5" dirty="0">
                <a:solidFill>
                  <a:schemeClr val="tx1"/>
                </a:solidFill>
                <a:latin typeface="Arial"/>
                <a:cs typeface="Arial"/>
              </a:rPr>
              <a:t>Multi-point distribution using 24 Vdc for signal and control power</a:t>
            </a:r>
            <a:r>
              <a:rPr lang="es-ES" sz="1400" spc="-5" dirty="0">
                <a:solidFill>
                  <a:schemeClr val="tx1"/>
                </a:solidFill>
                <a:latin typeface="Arial"/>
                <a:cs typeface="Arial"/>
              </a:rPr>
              <a:t>, </a:t>
            </a:r>
            <a:r>
              <a:rPr sz="1400" spc="-5" dirty="0">
                <a:solidFill>
                  <a:schemeClr val="tx1"/>
                </a:solidFill>
                <a:latin typeface="Arial"/>
                <a:cs typeface="Arial"/>
              </a:rPr>
              <a:t>RS-485 differential signal over shielded twisted-pair cable</a:t>
            </a:r>
            <a:r>
              <a:rPr lang="es-ES" sz="1400" spc="-5" dirty="0">
                <a:solidFill>
                  <a:schemeClr val="tx1"/>
                </a:solidFill>
                <a:latin typeface="Arial"/>
                <a:cs typeface="Arial"/>
              </a:rPr>
              <a:t>,  </a:t>
            </a:r>
            <a:r>
              <a:rPr sz="1400" spc="-5" dirty="0">
                <a:solidFill>
                  <a:schemeClr val="tx1"/>
                </a:solidFill>
                <a:latin typeface="Arial"/>
                <a:cs typeface="Arial"/>
              </a:rPr>
              <a:t>RS-232 signal over shielded cable (short distances only)</a:t>
            </a:r>
            <a:r>
              <a:rPr lang="es-ES" sz="1400" spc="-5" dirty="0">
                <a:solidFill>
                  <a:schemeClr val="tx1"/>
                </a:solidFill>
                <a:latin typeface="Arial"/>
                <a:cs typeface="Arial"/>
              </a:rPr>
              <a:t>, </a:t>
            </a:r>
            <a:r>
              <a:rPr sz="1400" spc="-5" dirty="0">
                <a:solidFill>
                  <a:schemeClr val="tx1"/>
                </a:solidFill>
                <a:latin typeface="Arial"/>
                <a:cs typeface="Arial"/>
              </a:rPr>
              <a:t>Optical fiber</a:t>
            </a:r>
            <a:r>
              <a:rPr lang="es-ES" sz="1400" spc="-5" dirty="0">
                <a:solidFill>
                  <a:schemeClr val="tx1"/>
                </a:solidFill>
                <a:latin typeface="Arial"/>
                <a:cs typeface="Arial"/>
              </a:rPr>
              <a:t>.</a:t>
            </a:r>
            <a:endParaRPr sz="1400" spc="-5" dirty="0">
              <a:solidFill>
                <a:schemeClr val="tx1"/>
              </a:solidFill>
              <a:latin typeface="Arial"/>
              <a:cs typeface="Arial"/>
            </a:endParaRPr>
          </a:p>
        </p:txBody>
      </p:sp>
      <p:pic>
        <p:nvPicPr>
          <p:cNvPr id="793" name="Imagen 792">
            <a:extLst>
              <a:ext uri="{FF2B5EF4-FFF2-40B4-BE49-F238E27FC236}">
                <a16:creationId xmlns:a16="http://schemas.microsoft.com/office/drawing/2014/main" id="{D068C405-C630-0EEF-06B4-AAA3FFC338FE}"/>
              </a:ext>
            </a:extLst>
          </p:cNvPr>
          <p:cNvPicPr>
            <a:picLocks noChangeAspect="1"/>
          </p:cNvPicPr>
          <p:nvPr/>
        </p:nvPicPr>
        <p:blipFill>
          <a:blip r:embed="rId3"/>
          <a:stretch>
            <a:fillRect/>
          </a:stretch>
        </p:blipFill>
        <p:spPr>
          <a:xfrm>
            <a:off x="468121" y="1077600"/>
            <a:ext cx="7846998" cy="3042037"/>
          </a:xfrm>
          <a:prstGeom prst="rect">
            <a:avLst/>
          </a:prstGeom>
        </p:spPr>
      </p:pic>
    </p:spTree>
    <p:extLst>
      <p:ext uri="{BB962C8B-B14F-4D97-AF65-F5344CB8AC3E}">
        <p14:creationId xmlns:p14="http://schemas.microsoft.com/office/powerpoint/2010/main" val="3449262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9FA73671-B0AD-F77C-2FB2-78B88B5B393F}"/>
              </a:ext>
            </a:extLst>
          </p:cNvPr>
          <p:cNvPicPr>
            <a:picLocks noChangeAspect="1"/>
          </p:cNvPicPr>
          <p:nvPr/>
        </p:nvPicPr>
        <p:blipFill>
          <a:blip r:embed="rId3"/>
          <a:stretch>
            <a:fillRect/>
          </a:stretch>
        </p:blipFill>
        <p:spPr>
          <a:xfrm>
            <a:off x="16337" y="1759452"/>
            <a:ext cx="1433717" cy="1444537"/>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61035" y="1289598"/>
            <a:ext cx="5133296" cy="1351362"/>
          </a:xfrm>
          <a:prstGeom prst="rect">
            <a:avLst/>
          </a:prstGeom>
        </p:spPr>
      </p:pic>
      <p:pic>
        <p:nvPicPr>
          <p:cNvPr id="3" name="Imagen 2">
            <a:extLst>
              <a:ext uri="{FF2B5EF4-FFF2-40B4-BE49-F238E27FC236}">
                <a16:creationId xmlns:a16="http://schemas.microsoft.com/office/drawing/2014/main" id="{093EBA22-4B54-7290-3D05-2D37BDFE14A6}"/>
              </a:ext>
            </a:extLst>
          </p:cNvPr>
          <p:cNvPicPr>
            <a:picLocks noChangeAspect="1"/>
          </p:cNvPicPr>
          <p:nvPr/>
        </p:nvPicPr>
        <p:blipFill>
          <a:blip r:embed="rId5"/>
          <a:stretch>
            <a:fillRect/>
          </a:stretch>
        </p:blipFill>
        <p:spPr>
          <a:xfrm>
            <a:off x="2087679" y="1479150"/>
            <a:ext cx="1219370" cy="885949"/>
          </a:xfrm>
          <a:prstGeom prst="rect">
            <a:avLst/>
          </a:prstGeom>
        </p:spPr>
      </p:pic>
      <p:sp>
        <p:nvSpPr>
          <p:cNvPr id="2" name="Content Placeholder 1"/>
          <p:cNvSpPr>
            <a:spLocks noGrp="1"/>
          </p:cNvSpPr>
          <p:nvPr>
            <p:ph idx="1"/>
          </p:nvPr>
        </p:nvSpPr>
        <p:spPr>
          <a:xfrm>
            <a:off x="368391" y="3851615"/>
            <a:ext cx="8499315" cy="2448218"/>
          </a:xfrm>
        </p:spPr>
        <p:txBody>
          <a:bodyPr/>
          <a:lstStyle/>
          <a:p>
            <a:pPr marL="0" indent="0" algn="l">
              <a:buNone/>
            </a:pPr>
            <a:r>
              <a:rPr lang="en-US" sz="1600" noProof="0" dirty="0"/>
              <a:t>Verification of IRIG-B signals with xGenius or Zeus requires configuration of both the clock reference and the test interface. Most results also require that a test is started with the RUN button.  </a:t>
            </a:r>
            <a:r>
              <a:rPr lang="en-GB" altLang="en-US" sz="1600" noProof="0" dirty="0"/>
              <a:t>Zeus / xGenius are equipped with IRIG-B interfaces at the front </a:t>
            </a:r>
            <a:r>
              <a:rPr lang="en-GB" altLang="en-US" sz="1600" noProof="0" dirty="0" err="1"/>
              <a:t>pannel</a:t>
            </a:r>
            <a:r>
              <a:rPr lang="en-GB" altLang="en-US" sz="1600" noProof="0" dirty="0"/>
              <a:t> and also using the PHM-25 module. </a:t>
            </a:r>
          </a:p>
          <a:p>
            <a:pPr marL="0" indent="0" algn="l">
              <a:buNone/>
            </a:pPr>
            <a:r>
              <a:rPr lang="en-GB" altLang="en-US" sz="1600" noProof="0" dirty="0"/>
              <a:t>Proceed to connect all the elements:</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GB" altLang="en-US" sz="1600" noProof="0" dirty="0"/>
              <a:t>Insert compatible SMB unbalanced cable or </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GB" altLang="en-US" sz="1600" noProof="0" dirty="0"/>
              <a:t>Insert compatible RJ48 balanced cable</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GB" altLang="en-US" sz="1600" dirty="0"/>
              <a:t>Connect the GNSS antenna</a:t>
            </a:r>
            <a:endParaRPr lang="en-GB" altLang="en-US" sz="1600" noProof="0" dirty="0"/>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endParaRPr lang="en-GB" altLang="en-US" noProof="0" dirty="0"/>
          </a:p>
        </p:txBody>
      </p:sp>
      <p:sp>
        <p:nvSpPr>
          <p:cNvPr id="4" name="Title 2"/>
          <p:cNvSpPr>
            <a:spLocks noGrp="1"/>
          </p:cNvSpPr>
          <p:nvPr>
            <p:ph type="title" idx="4294967295"/>
          </p:nvPr>
        </p:nvSpPr>
        <p:spPr>
          <a:xfrm>
            <a:off x="0" y="0"/>
            <a:ext cx="9134475" cy="827088"/>
          </a:xfrm>
        </p:spPr>
        <p:txBody>
          <a:bodyPr/>
          <a:lstStyle/>
          <a:p>
            <a:r>
              <a:rPr lang="en-GB" altLang="en-US" noProof="0" dirty="0"/>
              <a:t>Connecting to the </a:t>
            </a:r>
            <a:r>
              <a:rPr lang="en-GB" altLang="en-US" b="1" noProof="0" dirty="0"/>
              <a:t>IRIG-B </a:t>
            </a:r>
            <a:r>
              <a:rPr lang="en-GB" altLang="en-US" dirty="0"/>
              <a:t>interfaces</a:t>
            </a:r>
            <a:endParaRPr lang="en-GB" b="1" noProof="0" dirty="0"/>
          </a:p>
        </p:txBody>
      </p:sp>
      <p:sp>
        <p:nvSpPr>
          <p:cNvPr id="7" name="AutoShape 2" descr="Fast and Easy Custom SMB Cables - Readytogocables">
            <a:extLst>
              <a:ext uri="{FF2B5EF4-FFF2-40B4-BE49-F238E27FC236}">
                <a16:creationId xmlns:a16="http://schemas.microsoft.com/office/drawing/2014/main" id="{C20AFE63-934A-4F91-B30C-8F9566721B2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a:extLst>
              <a:ext uri="{FF2B5EF4-FFF2-40B4-BE49-F238E27FC236}">
                <a16:creationId xmlns:a16="http://schemas.microsoft.com/office/drawing/2014/main" id="{EE720229-3D58-0C99-3354-87E65A4CF26A}"/>
              </a:ext>
            </a:extLst>
          </p:cNvPr>
          <p:cNvPicPr>
            <a:picLocks noChangeAspect="1"/>
          </p:cNvPicPr>
          <p:nvPr/>
        </p:nvPicPr>
        <p:blipFill>
          <a:blip r:embed="rId6"/>
          <a:stretch>
            <a:fillRect/>
          </a:stretch>
        </p:blipFill>
        <p:spPr>
          <a:xfrm>
            <a:off x="0" y="955661"/>
            <a:ext cx="1590327" cy="913044"/>
          </a:xfrm>
          <a:prstGeom prst="rect">
            <a:avLst/>
          </a:prstGeom>
        </p:spPr>
      </p:pic>
      <p:pic>
        <p:nvPicPr>
          <p:cNvPr id="21" name="Picture 2" descr="ANT-GPSC-SMA - Antena en Miniatura, 1.57542GHz, 1.5 VSWR, Ganancia 4dB, Polarización Circular (Derecha), Magnética">
            <a:extLst>
              <a:ext uri="{FF2B5EF4-FFF2-40B4-BE49-F238E27FC236}">
                <a16:creationId xmlns:a16="http://schemas.microsoft.com/office/drawing/2014/main" id="{178E3FAB-C930-FB2F-AF50-D4AA4F6C99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2501" y="1725196"/>
            <a:ext cx="2131499" cy="1404545"/>
          </a:xfrm>
          <a:prstGeom prst="rect">
            <a:avLst/>
          </a:prstGeom>
          <a:noFill/>
          <a:extLst>
            <a:ext uri="{909E8E84-426E-40DD-AFC4-6F175D3DCCD1}">
              <a14:hiddenFill xmlns:a14="http://schemas.microsoft.com/office/drawing/2010/main">
                <a:solidFill>
                  <a:srgbClr val="FFFFFF"/>
                </a:solidFill>
              </a14:hiddenFill>
            </a:ext>
          </a:extLst>
        </p:spPr>
      </p:pic>
      <p:sp>
        <p:nvSpPr>
          <p:cNvPr id="22" name="Rounded Rectangle 10">
            <a:extLst>
              <a:ext uri="{FF2B5EF4-FFF2-40B4-BE49-F238E27FC236}">
                <a16:creationId xmlns:a16="http://schemas.microsoft.com/office/drawing/2014/main" id="{4A9F8F77-F1B9-0405-3AF7-37F8BAAB5C73}"/>
              </a:ext>
            </a:extLst>
          </p:cNvPr>
          <p:cNvSpPr/>
          <p:nvPr/>
        </p:nvSpPr>
        <p:spPr bwMode="auto">
          <a:xfrm>
            <a:off x="4488778" y="1903527"/>
            <a:ext cx="359515" cy="369159"/>
          </a:xfrm>
          <a:prstGeom prst="round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23" name="Freeform 11">
            <a:extLst>
              <a:ext uri="{FF2B5EF4-FFF2-40B4-BE49-F238E27FC236}">
                <a16:creationId xmlns:a16="http://schemas.microsoft.com/office/drawing/2014/main" id="{499C149C-6035-0400-05C2-0A5CCFE017CE}"/>
              </a:ext>
            </a:extLst>
          </p:cNvPr>
          <p:cNvSpPr/>
          <p:nvPr/>
        </p:nvSpPr>
        <p:spPr bwMode="auto">
          <a:xfrm rot="813870">
            <a:off x="4572892" y="2638616"/>
            <a:ext cx="3069749" cy="821110"/>
          </a:xfrm>
          <a:custGeom>
            <a:avLst/>
            <a:gdLst>
              <a:gd name="connsiteX0" fmla="*/ 21552 w 1504901"/>
              <a:gd name="connsiteY0" fmla="*/ 0 h 570030"/>
              <a:gd name="connsiteX1" fmla="*/ 173952 w 1504901"/>
              <a:gd name="connsiteY1" fmla="*/ 502920 h 570030"/>
              <a:gd name="connsiteX2" fmla="*/ 1301712 w 1504901"/>
              <a:gd name="connsiteY2" fmla="*/ 513080 h 570030"/>
              <a:gd name="connsiteX3" fmla="*/ 1499832 w 1504901"/>
              <a:gd name="connsiteY3" fmla="*/ 25400 h 570030"/>
            </a:gdLst>
            <a:ahLst/>
            <a:cxnLst>
              <a:cxn ang="0">
                <a:pos x="connsiteX0" y="connsiteY0"/>
              </a:cxn>
              <a:cxn ang="0">
                <a:pos x="connsiteX1" y="connsiteY1"/>
              </a:cxn>
              <a:cxn ang="0">
                <a:pos x="connsiteX2" y="connsiteY2"/>
              </a:cxn>
              <a:cxn ang="0">
                <a:pos x="connsiteX3" y="connsiteY3"/>
              </a:cxn>
            </a:cxnLst>
            <a:rect l="l" t="t" r="r" b="b"/>
            <a:pathLst>
              <a:path w="1504901" h="570030">
                <a:moveTo>
                  <a:pt x="21552" y="0"/>
                </a:moveTo>
                <a:cubicBezTo>
                  <a:pt x="-8928" y="208703"/>
                  <a:pt x="-39408" y="417407"/>
                  <a:pt x="173952" y="502920"/>
                </a:cubicBezTo>
                <a:cubicBezTo>
                  <a:pt x="387312" y="588433"/>
                  <a:pt x="1080732" y="592667"/>
                  <a:pt x="1301712" y="513080"/>
                </a:cubicBezTo>
                <a:cubicBezTo>
                  <a:pt x="1522692" y="433493"/>
                  <a:pt x="1511262" y="229446"/>
                  <a:pt x="1499832" y="25400"/>
                </a:cubicBezTo>
              </a:path>
            </a:pathLst>
          </a:custGeom>
          <a:ln>
            <a:headEnd type="arrow" w="med" len="med"/>
            <a:tailEnd type="arrow" w="med" len="me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pic>
        <p:nvPicPr>
          <p:cNvPr id="28" name="Picture 34">
            <a:extLst>
              <a:ext uri="{FF2B5EF4-FFF2-40B4-BE49-F238E27FC236}">
                <a16:creationId xmlns:a16="http://schemas.microsoft.com/office/drawing/2014/main" id="{EC542FE9-D1DC-8DCA-F748-B5ACBB32AE4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8145383">
            <a:off x="4182187" y="1569154"/>
            <a:ext cx="480253" cy="591940"/>
          </a:xfrm>
          <a:prstGeom prst="rect">
            <a:avLst/>
          </a:prstGeom>
        </p:spPr>
      </p:pic>
      <p:sp>
        <p:nvSpPr>
          <p:cNvPr id="29" name="TextBox 35">
            <a:extLst>
              <a:ext uri="{FF2B5EF4-FFF2-40B4-BE49-F238E27FC236}">
                <a16:creationId xmlns:a16="http://schemas.microsoft.com/office/drawing/2014/main" id="{89E73D37-80A8-9A76-24E6-1D91EB146466}"/>
              </a:ext>
            </a:extLst>
          </p:cNvPr>
          <p:cNvSpPr txBox="1"/>
          <p:nvPr/>
        </p:nvSpPr>
        <p:spPr>
          <a:xfrm>
            <a:off x="4175711" y="1652093"/>
            <a:ext cx="269626" cy="276999"/>
          </a:xfrm>
          <a:prstGeom prst="rect">
            <a:avLst/>
          </a:prstGeom>
          <a:noFill/>
        </p:spPr>
        <p:txBody>
          <a:bodyPr wrap="none" rtlCol="0">
            <a:spAutoFit/>
          </a:bodyPr>
          <a:lstStyle/>
          <a:p>
            <a:r>
              <a:rPr lang="en-US" dirty="0">
                <a:solidFill>
                  <a:srgbClr val="3E1FF5"/>
                </a:solidFill>
              </a:rPr>
              <a:t>3</a:t>
            </a:r>
          </a:p>
        </p:txBody>
      </p:sp>
      <p:sp>
        <p:nvSpPr>
          <p:cNvPr id="31" name="Rounded Rectangle 48">
            <a:extLst>
              <a:ext uri="{FF2B5EF4-FFF2-40B4-BE49-F238E27FC236}">
                <a16:creationId xmlns:a16="http://schemas.microsoft.com/office/drawing/2014/main" id="{A07ED20C-D1C4-5B75-61FA-106429C51D24}"/>
              </a:ext>
            </a:extLst>
          </p:cNvPr>
          <p:cNvSpPr/>
          <p:nvPr/>
        </p:nvSpPr>
        <p:spPr bwMode="auto">
          <a:xfrm>
            <a:off x="2188237" y="1589841"/>
            <a:ext cx="1029327" cy="574458"/>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34" name="Group 33"/>
          <p:cNvGrpSpPr/>
          <p:nvPr/>
        </p:nvGrpSpPr>
        <p:grpSpPr>
          <a:xfrm>
            <a:off x="1952397" y="1906918"/>
            <a:ext cx="591940" cy="481707"/>
            <a:chOff x="1707517" y="1467106"/>
            <a:chExt cx="591940" cy="481707"/>
          </a:xfrm>
        </p:grpSpPr>
        <p:pic>
          <p:nvPicPr>
            <p:cNvPr id="35" name="Picture 3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36" name="TextBox 3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37" name="Group 36"/>
          <p:cNvGrpSpPr/>
          <p:nvPr/>
        </p:nvGrpSpPr>
        <p:grpSpPr>
          <a:xfrm flipH="1">
            <a:off x="2895510" y="1790980"/>
            <a:ext cx="752870" cy="481707"/>
            <a:chOff x="1707517" y="1467106"/>
            <a:chExt cx="591940" cy="481707"/>
          </a:xfrm>
        </p:grpSpPr>
        <p:pic>
          <p:nvPicPr>
            <p:cNvPr id="38" name="Picture 3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39" name="TextBox 38"/>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sp>
        <p:nvSpPr>
          <p:cNvPr id="32" name="Rounded Rectangle 48">
            <a:extLst>
              <a:ext uri="{FF2B5EF4-FFF2-40B4-BE49-F238E27FC236}">
                <a16:creationId xmlns:a16="http://schemas.microsoft.com/office/drawing/2014/main" id="{67D14970-E194-92C4-0913-05C1270A8C11}"/>
              </a:ext>
            </a:extLst>
          </p:cNvPr>
          <p:cNvSpPr/>
          <p:nvPr/>
        </p:nvSpPr>
        <p:spPr bwMode="auto">
          <a:xfrm>
            <a:off x="4876022" y="1923825"/>
            <a:ext cx="324178" cy="34886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33" name="Group 33">
            <a:extLst>
              <a:ext uri="{FF2B5EF4-FFF2-40B4-BE49-F238E27FC236}">
                <a16:creationId xmlns:a16="http://schemas.microsoft.com/office/drawing/2014/main" id="{97C831E9-8956-7DD7-76DF-D96D5125DC11}"/>
              </a:ext>
            </a:extLst>
          </p:cNvPr>
          <p:cNvGrpSpPr/>
          <p:nvPr/>
        </p:nvGrpSpPr>
        <p:grpSpPr>
          <a:xfrm flipH="1">
            <a:off x="5056396" y="2134187"/>
            <a:ext cx="726341" cy="481707"/>
            <a:chOff x="1707517" y="1467106"/>
            <a:chExt cx="591940" cy="481707"/>
          </a:xfrm>
        </p:grpSpPr>
        <p:pic>
          <p:nvPicPr>
            <p:cNvPr id="40" name="Picture 34">
              <a:extLst>
                <a:ext uri="{FF2B5EF4-FFF2-40B4-BE49-F238E27FC236}">
                  <a16:creationId xmlns:a16="http://schemas.microsoft.com/office/drawing/2014/main" id="{7FE46806-25EF-3CBC-B856-363A742CFEC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41" name="TextBox 35">
              <a:extLst>
                <a:ext uri="{FF2B5EF4-FFF2-40B4-BE49-F238E27FC236}">
                  <a16:creationId xmlns:a16="http://schemas.microsoft.com/office/drawing/2014/main" id="{C3C0AF23-B2CD-81B9-AF45-9E401A4F311A}"/>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42" name="Group 36">
            <a:extLst>
              <a:ext uri="{FF2B5EF4-FFF2-40B4-BE49-F238E27FC236}">
                <a16:creationId xmlns:a16="http://schemas.microsoft.com/office/drawing/2014/main" id="{3F8C6FE3-D8F6-DF00-FEE1-0EB93903B273}"/>
              </a:ext>
            </a:extLst>
          </p:cNvPr>
          <p:cNvGrpSpPr/>
          <p:nvPr/>
        </p:nvGrpSpPr>
        <p:grpSpPr>
          <a:xfrm flipH="1">
            <a:off x="3618678" y="2120459"/>
            <a:ext cx="752870" cy="481707"/>
            <a:chOff x="1707517" y="1467106"/>
            <a:chExt cx="591940" cy="481707"/>
          </a:xfrm>
        </p:grpSpPr>
        <p:pic>
          <p:nvPicPr>
            <p:cNvPr id="43" name="Picture 37">
              <a:extLst>
                <a:ext uri="{FF2B5EF4-FFF2-40B4-BE49-F238E27FC236}">
                  <a16:creationId xmlns:a16="http://schemas.microsoft.com/office/drawing/2014/main" id="{C62C43C2-D10C-441A-486B-0FAB68E7364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44" name="TextBox 38">
              <a:extLst>
                <a:ext uri="{FF2B5EF4-FFF2-40B4-BE49-F238E27FC236}">
                  <a16:creationId xmlns:a16="http://schemas.microsoft.com/office/drawing/2014/main" id="{995C269C-EC88-DCD7-ECA0-250EABD979C4}"/>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spTree>
    <p:extLst>
      <p:ext uri="{BB962C8B-B14F-4D97-AF65-F5344CB8AC3E}">
        <p14:creationId xmlns:p14="http://schemas.microsoft.com/office/powerpoint/2010/main" val="4040785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2F7826F-A24E-F9A0-77FB-5B5581CD3A59}"/>
              </a:ext>
            </a:extLst>
          </p:cNvPr>
          <p:cNvSpPr>
            <a:spLocks noGrp="1"/>
          </p:cNvSpPr>
          <p:nvPr>
            <p:ph type="title" idx="4294967295"/>
          </p:nvPr>
        </p:nvSpPr>
        <p:spPr/>
        <p:txBody>
          <a:bodyPr/>
          <a:lstStyle/>
          <a:p>
            <a:r>
              <a:rPr lang="en-GB" b="1" noProof="0" dirty="0"/>
              <a:t>Hands</a:t>
            </a:r>
            <a:r>
              <a:rPr lang="en-GB" noProof="0" dirty="0"/>
              <a:t>-</a:t>
            </a:r>
            <a:r>
              <a:rPr lang="en-GB" b="1" noProof="0" dirty="0"/>
              <a:t>on</a:t>
            </a:r>
            <a:r>
              <a:rPr lang="en-GB" noProof="0" dirty="0"/>
              <a:t> IRIG-B test</a:t>
            </a:r>
            <a:endParaRPr lang="en-US" dirty="0"/>
          </a:p>
        </p:txBody>
      </p:sp>
      <p:pic>
        <p:nvPicPr>
          <p:cNvPr id="5" name="Picture 1">
            <a:extLst>
              <a:ext uri="{FF2B5EF4-FFF2-40B4-BE49-F238E27FC236}">
                <a16:creationId xmlns:a16="http://schemas.microsoft.com/office/drawing/2014/main" id="{2464EEB5-9265-6F6A-4487-DF768D439864}"/>
              </a:ext>
            </a:extLst>
          </p:cNvPr>
          <p:cNvPicPr>
            <a:picLocks noChangeAspect="1"/>
          </p:cNvPicPr>
          <p:nvPr/>
        </p:nvPicPr>
        <p:blipFill>
          <a:blip r:embed="rId2"/>
          <a:stretch>
            <a:fillRect/>
          </a:stretch>
        </p:blipFill>
        <p:spPr>
          <a:xfrm>
            <a:off x="724910" y="1819954"/>
            <a:ext cx="2652919" cy="982800"/>
          </a:xfrm>
          <a:prstGeom prst="rect">
            <a:avLst/>
          </a:prstGeom>
        </p:spPr>
      </p:pic>
      <p:pic>
        <p:nvPicPr>
          <p:cNvPr id="7" name="Picture 8">
            <a:extLst>
              <a:ext uri="{FF2B5EF4-FFF2-40B4-BE49-F238E27FC236}">
                <a16:creationId xmlns:a16="http://schemas.microsoft.com/office/drawing/2014/main" id="{D5290A37-7EE5-896A-D726-ABACCD39EAAC}"/>
              </a:ext>
            </a:extLst>
          </p:cNvPr>
          <p:cNvPicPr>
            <a:picLocks noChangeAspect="1"/>
          </p:cNvPicPr>
          <p:nvPr/>
        </p:nvPicPr>
        <p:blipFill>
          <a:blip r:embed="rId3"/>
          <a:stretch>
            <a:fillRect/>
          </a:stretch>
        </p:blipFill>
        <p:spPr>
          <a:xfrm>
            <a:off x="4254544" y="1791072"/>
            <a:ext cx="2047875" cy="1381125"/>
          </a:xfrm>
          <a:prstGeom prst="rect">
            <a:avLst/>
          </a:prstGeom>
        </p:spPr>
      </p:pic>
      <p:pic>
        <p:nvPicPr>
          <p:cNvPr id="9" name="Picture 10">
            <a:extLst>
              <a:ext uri="{FF2B5EF4-FFF2-40B4-BE49-F238E27FC236}">
                <a16:creationId xmlns:a16="http://schemas.microsoft.com/office/drawing/2014/main" id="{01F4F104-9BE3-B574-94EF-9CCFDE4D5094}"/>
              </a:ext>
            </a:extLst>
          </p:cNvPr>
          <p:cNvPicPr>
            <a:picLocks noChangeAspect="1"/>
          </p:cNvPicPr>
          <p:nvPr/>
        </p:nvPicPr>
        <p:blipFill>
          <a:blip r:embed="rId4"/>
          <a:stretch>
            <a:fillRect/>
          </a:stretch>
        </p:blipFill>
        <p:spPr>
          <a:xfrm>
            <a:off x="5162413" y="1261637"/>
            <a:ext cx="388981" cy="328056"/>
          </a:xfrm>
          <a:prstGeom prst="rect">
            <a:avLst/>
          </a:prstGeom>
        </p:spPr>
      </p:pic>
      <p:cxnSp>
        <p:nvCxnSpPr>
          <p:cNvPr id="10" name="Straight Arrow Connector 12">
            <a:extLst>
              <a:ext uri="{FF2B5EF4-FFF2-40B4-BE49-F238E27FC236}">
                <a16:creationId xmlns:a16="http://schemas.microsoft.com/office/drawing/2014/main" id="{3CCC2862-013E-B654-7A25-59C26B32DF05}"/>
              </a:ext>
            </a:extLst>
          </p:cNvPr>
          <p:cNvCxnSpPr/>
          <p:nvPr/>
        </p:nvCxnSpPr>
        <p:spPr bwMode="auto">
          <a:xfrm>
            <a:off x="5356905" y="1544308"/>
            <a:ext cx="0" cy="46083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1" name="Rectangle 4">
            <a:extLst>
              <a:ext uri="{FF2B5EF4-FFF2-40B4-BE49-F238E27FC236}">
                <a16:creationId xmlns:a16="http://schemas.microsoft.com/office/drawing/2014/main" id="{2FFF7829-A301-02D4-CC93-E47FFCCDAE13}"/>
              </a:ext>
            </a:extLst>
          </p:cNvPr>
          <p:cNvSpPr>
            <a:spLocks noChangeArrowheads="1"/>
          </p:cNvSpPr>
          <p:nvPr/>
        </p:nvSpPr>
        <p:spPr bwMode="auto">
          <a:xfrm>
            <a:off x="1500855" y="2850777"/>
            <a:ext cx="145931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s-ES" altLang="en-US" sz="1600" dirty="0">
                <a:solidFill>
                  <a:schemeClr val="accent6">
                    <a:lumMod val="75000"/>
                  </a:schemeClr>
                </a:solidFill>
                <a:ea typeface="SimSun" panose="02010600030101010101" pitchFamily="2" charset="-122"/>
              </a:rPr>
              <a:t>Master </a:t>
            </a:r>
            <a:r>
              <a:rPr lang="es-ES" altLang="en-US" sz="1600" dirty="0" err="1">
                <a:solidFill>
                  <a:schemeClr val="accent6">
                    <a:lumMod val="75000"/>
                  </a:schemeClr>
                </a:solidFill>
                <a:ea typeface="SimSun" panose="02010600030101010101" pitchFamily="2" charset="-122"/>
              </a:rPr>
              <a:t>Clock</a:t>
            </a:r>
            <a:endParaRPr lang="es-ES" altLang="en-US" sz="1600" dirty="0">
              <a:solidFill>
                <a:schemeClr val="accent6">
                  <a:lumMod val="75000"/>
                </a:schemeClr>
              </a:solidFill>
              <a:ea typeface="SimSun" panose="02010600030101010101" pitchFamily="2" charset="-122"/>
            </a:endParaRPr>
          </a:p>
        </p:txBody>
      </p:sp>
      <p:sp>
        <p:nvSpPr>
          <p:cNvPr id="13" name="Rectangle 4">
            <a:extLst>
              <a:ext uri="{FF2B5EF4-FFF2-40B4-BE49-F238E27FC236}">
                <a16:creationId xmlns:a16="http://schemas.microsoft.com/office/drawing/2014/main" id="{6B42BF5B-1F1A-C411-1DE8-0EA39F4164D9}"/>
              </a:ext>
            </a:extLst>
          </p:cNvPr>
          <p:cNvSpPr>
            <a:spLocks noChangeArrowheads="1"/>
          </p:cNvSpPr>
          <p:nvPr/>
        </p:nvSpPr>
        <p:spPr bwMode="auto">
          <a:xfrm>
            <a:off x="6116955" y="1319094"/>
            <a:ext cx="345375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600" dirty="0">
                <a:solidFill>
                  <a:schemeClr val="accent6">
                    <a:lumMod val="75000"/>
                  </a:schemeClr>
                </a:solidFill>
              </a:rPr>
              <a:t>GNSS</a:t>
            </a:r>
            <a:endParaRPr lang="es-ES" altLang="en-US" sz="1600" dirty="0">
              <a:solidFill>
                <a:schemeClr val="accent6">
                  <a:lumMod val="75000"/>
                </a:schemeClr>
              </a:solidFill>
            </a:endParaRPr>
          </a:p>
        </p:txBody>
      </p:sp>
      <p:grpSp>
        <p:nvGrpSpPr>
          <p:cNvPr id="16" name="Group 19">
            <a:extLst>
              <a:ext uri="{FF2B5EF4-FFF2-40B4-BE49-F238E27FC236}">
                <a16:creationId xmlns:a16="http://schemas.microsoft.com/office/drawing/2014/main" id="{A943FECD-6A7A-E731-3C6C-1558AB663BDE}"/>
              </a:ext>
            </a:extLst>
          </p:cNvPr>
          <p:cNvGrpSpPr/>
          <p:nvPr/>
        </p:nvGrpSpPr>
        <p:grpSpPr>
          <a:xfrm rot="423970" flipH="1">
            <a:off x="6212033" y="1173734"/>
            <a:ext cx="1219675" cy="1190311"/>
            <a:chOff x="3759849" y="1225555"/>
            <a:chExt cx="1213171" cy="1190311"/>
          </a:xfrm>
        </p:grpSpPr>
        <p:sp>
          <p:nvSpPr>
            <p:cNvPr id="17" name="object 898">
              <a:extLst>
                <a:ext uri="{FF2B5EF4-FFF2-40B4-BE49-F238E27FC236}">
                  <a16:creationId xmlns:a16="http://schemas.microsoft.com/office/drawing/2014/main" id="{6E9E4A89-A43E-0521-29A3-5F1237C10311}"/>
                </a:ext>
              </a:extLst>
            </p:cNvPr>
            <p:cNvSpPr/>
            <p:nvPr/>
          </p:nvSpPr>
          <p:spPr>
            <a:xfrm>
              <a:off x="3759849" y="1225555"/>
              <a:ext cx="538868" cy="541913"/>
            </a:xfrm>
            <a:prstGeom prst="rect">
              <a:avLst/>
            </a:prstGeom>
            <a:blipFill>
              <a:blip r:embed="rId5" cstate="print"/>
              <a:stretch>
                <a:fillRect/>
              </a:stretch>
            </a:blipFill>
          </p:spPr>
          <p:txBody>
            <a:bodyPr wrap="square" lIns="0" tIns="0" rIns="0" bIns="0" rtlCol="0"/>
            <a:lstStyle/>
            <a:p>
              <a:endParaRPr/>
            </a:p>
          </p:txBody>
        </p:sp>
        <p:sp>
          <p:nvSpPr>
            <p:cNvPr id="18" name="object 899">
              <a:extLst>
                <a:ext uri="{FF2B5EF4-FFF2-40B4-BE49-F238E27FC236}">
                  <a16:creationId xmlns:a16="http://schemas.microsoft.com/office/drawing/2014/main" id="{7C4CBB96-2133-7B16-B302-71B0F41BB0C3}"/>
                </a:ext>
              </a:extLst>
            </p:cNvPr>
            <p:cNvSpPr/>
            <p:nvPr/>
          </p:nvSpPr>
          <p:spPr>
            <a:xfrm>
              <a:off x="4279601" y="1717112"/>
              <a:ext cx="171450" cy="171450"/>
            </a:xfrm>
            <a:prstGeom prst="rect">
              <a:avLst/>
            </a:prstGeom>
            <a:blipFill>
              <a:blip r:embed="rId6" cstate="print"/>
              <a:stretch>
                <a:fillRect/>
              </a:stretch>
            </a:blipFill>
          </p:spPr>
          <p:txBody>
            <a:bodyPr wrap="square" lIns="0" tIns="0" rIns="0" bIns="0" rtlCol="0"/>
            <a:lstStyle/>
            <a:p>
              <a:endParaRPr/>
            </a:p>
          </p:txBody>
        </p:sp>
        <p:sp>
          <p:nvSpPr>
            <p:cNvPr id="19" name="object 901">
              <a:extLst>
                <a:ext uri="{FF2B5EF4-FFF2-40B4-BE49-F238E27FC236}">
                  <a16:creationId xmlns:a16="http://schemas.microsoft.com/office/drawing/2014/main" id="{6F229BC3-4749-F194-05A6-B11D2A43BD1D}"/>
                </a:ext>
              </a:extLst>
            </p:cNvPr>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20" name="object 906">
              <a:extLst>
                <a:ext uri="{FF2B5EF4-FFF2-40B4-BE49-F238E27FC236}">
                  <a16:creationId xmlns:a16="http://schemas.microsoft.com/office/drawing/2014/main" id="{D9351CCB-F530-4DF7-E8CF-56A968810464}"/>
                </a:ext>
              </a:extLst>
            </p:cNvPr>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cxnSp>
        <p:nvCxnSpPr>
          <p:cNvPr id="22" name="Straight Arrow Connector 25">
            <a:extLst>
              <a:ext uri="{FF2B5EF4-FFF2-40B4-BE49-F238E27FC236}">
                <a16:creationId xmlns:a16="http://schemas.microsoft.com/office/drawing/2014/main" id="{4030D6AB-7873-7C51-046B-E416A3D068DD}"/>
              </a:ext>
            </a:extLst>
          </p:cNvPr>
          <p:cNvCxnSpPr>
            <a:cxnSpLocks/>
          </p:cNvCxnSpPr>
          <p:nvPr/>
        </p:nvCxnSpPr>
        <p:spPr bwMode="auto">
          <a:xfrm>
            <a:off x="3269466" y="2623472"/>
            <a:ext cx="1246316" cy="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
        <p:nvSpPr>
          <p:cNvPr id="23" name="Rectangle 4">
            <a:extLst>
              <a:ext uri="{FF2B5EF4-FFF2-40B4-BE49-F238E27FC236}">
                <a16:creationId xmlns:a16="http://schemas.microsoft.com/office/drawing/2014/main" id="{432D998C-BB87-26C9-329D-47968512A110}"/>
              </a:ext>
            </a:extLst>
          </p:cNvPr>
          <p:cNvSpPr>
            <a:spLocks noChangeArrowheads="1"/>
          </p:cNvSpPr>
          <p:nvPr/>
        </p:nvSpPr>
        <p:spPr bwMode="auto">
          <a:xfrm>
            <a:off x="3395994" y="2286813"/>
            <a:ext cx="991812"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s-ES" altLang="en-US" sz="1600" dirty="0">
                <a:solidFill>
                  <a:schemeClr val="accent6">
                    <a:lumMod val="75000"/>
                  </a:schemeClr>
                </a:solidFill>
                <a:ea typeface="SimSun" panose="02010600030101010101" pitchFamily="2" charset="-122"/>
              </a:rPr>
              <a:t>IRIG-B</a:t>
            </a:r>
          </a:p>
        </p:txBody>
      </p:sp>
      <p:sp>
        <p:nvSpPr>
          <p:cNvPr id="25" name="Content Placeholder 3">
            <a:extLst>
              <a:ext uri="{FF2B5EF4-FFF2-40B4-BE49-F238E27FC236}">
                <a16:creationId xmlns:a16="http://schemas.microsoft.com/office/drawing/2014/main" id="{D9592B7B-05D0-7114-2D66-C883B3DDD1C6}"/>
              </a:ext>
            </a:extLst>
          </p:cNvPr>
          <p:cNvSpPr>
            <a:spLocks noGrp="1"/>
          </p:cNvSpPr>
          <p:nvPr>
            <p:ph idx="1"/>
          </p:nvPr>
        </p:nvSpPr>
        <p:spPr>
          <a:xfrm>
            <a:off x="469340" y="3552058"/>
            <a:ext cx="8441397" cy="3011775"/>
          </a:xfrm>
        </p:spPr>
        <p:txBody>
          <a:bodyPr/>
          <a:lstStyle/>
          <a:p>
            <a:pPr marL="0" indent="0">
              <a:buNone/>
            </a:pPr>
            <a:r>
              <a:rPr lang="en-US" dirty="0"/>
              <a:t>Some common examples of industries that use IRIG-B include:</a:t>
            </a:r>
          </a:p>
          <a:p>
            <a:pPr lvl="1"/>
            <a:r>
              <a:rPr lang="en-US" dirty="0"/>
              <a:t>Aerospace and defense: IRIG-B is often used in aerospace and defense applications to synchronize systems and equipment, such as radar and navigation systems, missile guidance systems, and satellite systems.</a:t>
            </a:r>
          </a:p>
          <a:p>
            <a:pPr lvl="1"/>
            <a:r>
              <a:rPr lang="en-US" dirty="0"/>
              <a:t>Telecommunications: IRIG-B is commonly used in telecommunications systems to synchronize clocks and timing signals, which is essential for ensuring the accurate transmission and reception of data. </a:t>
            </a:r>
          </a:p>
          <a:p>
            <a:pPr lvl="1"/>
            <a:r>
              <a:rPr lang="en-US" dirty="0"/>
              <a:t>Power and energy: IRIG-B is frequently used in  electric power grids, to synchronize substations and other equipment, which is necessary for maintaining the stability and reliability of the power system.</a:t>
            </a:r>
            <a:endParaRPr lang="en-GB" noProof="0" dirty="0"/>
          </a:p>
        </p:txBody>
      </p:sp>
    </p:spTree>
    <p:extLst>
      <p:ext uri="{BB962C8B-B14F-4D97-AF65-F5344CB8AC3E}">
        <p14:creationId xmlns:p14="http://schemas.microsoft.com/office/powerpoint/2010/main" val="226650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21168-502F-044A-87A8-22B88E271015}"/>
            </a:ext>
          </a:extLst>
        </p:cNvPr>
        <p:cNvGrpSpPr/>
        <p:nvPr/>
      </p:nvGrpSpPr>
      <p:grpSpPr>
        <a:xfrm>
          <a:off x="0" y="0"/>
          <a:ext cx="0" cy="0"/>
          <a:chOff x="0" y="0"/>
          <a:chExt cx="0" cy="0"/>
        </a:xfrm>
      </p:grpSpPr>
      <p:pic>
        <p:nvPicPr>
          <p:cNvPr id="20" name="Imagen 19">
            <a:extLst>
              <a:ext uri="{FF2B5EF4-FFF2-40B4-BE49-F238E27FC236}">
                <a16:creationId xmlns:a16="http://schemas.microsoft.com/office/drawing/2014/main" id="{2DDAD225-F34F-E123-BD2D-A057E519E7D8}"/>
              </a:ext>
            </a:extLst>
          </p:cNvPr>
          <p:cNvPicPr>
            <a:picLocks noChangeAspect="1"/>
          </p:cNvPicPr>
          <p:nvPr/>
        </p:nvPicPr>
        <p:blipFill>
          <a:blip r:embed="rId3"/>
          <a:stretch>
            <a:fillRect/>
          </a:stretch>
        </p:blipFill>
        <p:spPr>
          <a:xfrm rot="16706045">
            <a:off x="739415" y="2271677"/>
            <a:ext cx="1433717" cy="1444537"/>
          </a:xfrm>
          <a:prstGeom prst="rect">
            <a:avLst/>
          </a:prstGeom>
        </p:spPr>
      </p:pic>
      <p:pic>
        <p:nvPicPr>
          <p:cNvPr id="13" name="Picture 12">
            <a:extLst>
              <a:ext uri="{FF2B5EF4-FFF2-40B4-BE49-F238E27FC236}">
                <a16:creationId xmlns:a16="http://schemas.microsoft.com/office/drawing/2014/main" id="{4B7A76C1-BA2C-F712-CC2F-4F84EDF544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096" y="1134187"/>
            <a:ext cx="5133296" cy="1351362"/>
          </a:xfrm>
          <a:prstGeom prst="rect">
            <a:avLst/>
          </a:prstGeom>
        </p:spPr>
      </p:pic>
      <p:pic>
        <p:nvPicPr>
          <p:cNvPr id="3" name="Imagen 2">
            <a:extLst>
              <a:ext uri="{FF2B5EF4-FFF2-40B4-BE49-F238E27FC236}">
                <a16:creationId xmlns:a16="http://schemas.microsoft.com/office/drawing/2014/main" id="{F496F8A9-E81D-8FB9-C986-D2BEC328D2FE}"/>
              </a:ext>
            </a:extLst>
          </p:cNvPr>
          <p:cNvPicPr>
            <a:picLocks noChangeAspect="1"/>
          </p:cNvPicPr>
          <p:nvPr/>
        </p:nvPicPr>
        <p:blipFill>
          <a:blip r:embed="rId5"/>
          <a:stretch>
            <a:fillRect/>
          </a:stretch>
        </p:blipFill>
        <p:spPr>
          <a:xfrm>
            <a:off x="368391" y="1348166"/>
            <a:ext cx="1219370" cy="885949"/>
          </a:xfrm>
          <a:prstGeom prst="rect">
            <a:avLst/>
          </a:prstGeom>
        </p:spPr>
      </p:pic>
      <p:sp>
        <p:nvSpPr>
          <p:cNvPr id="2" name="Content Placeholder 1">
            <a:extLst>
              <a:ext uri="{FF2B5EF4-FFF2-40B4-BE49-F238E27FC236}">
                <a16:creationId xmlns:a16="http://schemas.microsoft.com/office/drawing/2014/main" id="{ED71C70B-DCA5-C472-C25F-48B359F44F9E}"/>
              </a:ext>
            </a:extLst>
          </p:cNvPr>
          <p:cNvSpPr>
            <a:spLocks noGrp="1"/>
          </p:cNvSpPr>
          <p:nvPr>
            <p:ph idx="1"/>
          </p:nvPr>
        </p:nvSpPr>
        <p:spPr>
          <a:xfrm>
            <a:off x="368391" y="3723292"/>
            <a:ext cx="5133297" cy="2718433"/>
          </a:xfrm>
        </p:spPr>
        <p:txBody>
          <a:bodyPr/>
          <a:lstStyle/>
          <a:p>
            <a:pPr marL="0" indent="0" algn="l">
              <a:buNone/>
            </a:pPr>
            <a:r>
              <a:rPr lang="es-ES" sz="1600" dirty="0"/>
              <a:t>In </a:t>
            </a:r>
            <a:r>
              <a:rPr lang="es-ES" sz="1600" dirty="0" err="1"/>
              <a:t>addition</a:t>
            </a:r>
            <a:r>
              <a:rPr lang="es-ES" sz="1600" dirty="0"/>
              <a:t> </a:t>
            </a:r>
            <a:r>
              <a:rPr lang="es-ES" sz="1600" dirty="0" err="1"/>
              <a:t>to</a:t>
            </a:r>
            <a:r>
              <a:rPr lang="es-ES" sz="1600" dirty="0"/>
              <a:t> </a:t>
            </a:r>
            <a:r>
              <a:rPr lang="es-ES" sz="1600" noProof="0" dirty="0"/>
              <a:t>GNSS </a:t>
            </a:r>
            <a:r>
              <a:rPr lang="es-ES" sz="1600" noProof="0" dirty="0" err="1"/>
              <a:t>other</a:t>
            </a:r>
            <a:r>
              <a:rPr lang="es-ES" sz="1600" noProof="0" dirty="0"/>
              <a:t> alternatives are posible </a:t>
            </a:r>
            <a:r>
              <a:rPr lang="es-ES" sz="1600" noProof="0" dirty="0" err="1"/>
              <a:t>to</a:t>
            </a:r>
            <a:r>
              <a:rPr lang="es-ES" sz="1600" noProof="0" dirty="0"/>
              <a:t> </a:t>
            </a:r>
            <a:r>
              <a:rPr lang="es-ES" sz="1600" noProof="0" dirty="0" err="1"/>
              <a:t>obtain</a:t>
            </a:r>
            <a:r>
              <a:rPr lang="es-ES" sz="1600" noProof="0" dirty="0"/>
              <a:t> a time </a:t>
            </a:r>
            <a:r>
              <a:rPr lang="es-ES" sz="1600" noProof="0" dirty="0" err="1"/>
              <a:t>reference</a:t>
            </a:r>
            <a:r>
              <a:rPr lang="es-ES" sz="1600" noProof="0" dirty="0"/>
              <a:t> </a:t>
            </a:r>
            <a:r>
              <a:rPr lang="es-ES" sz="1600" noProof="0" dirty="0" err="1"/>
              <a:t>required</a:t>
            </a:r>
            <a:r>
              <a:rPr lang="es-ES" sz="1600" noProof="0" dirty="0"/>
              <a:t> </a:t>
            </a:r>
            <a:r>
              <a:rPr lang="es-ES" sz="1600" noProof="0" dirty="0" err="1"/>
              <a:t>to</a:t>
            </a:r>
            <a:r>
              <a:rPr lang="es-ES" sz="1600" noProof="0" dirty="0"/>
              <a:t> </a:t>
            </a:r>
            <a:r>
              <a:rPr lang="es-ES" sz="1600" noProof="0" dirty="0" err="1"/>
              <a:t>execute</a:t>
            </a:r>
            <a:r>
              <a:rPr lang="es-ES" sz="1600" noProof="0" dirty="0"/>
              <a:t> </a:t>
            </a:r>
            <a:r>
              <a:rPr lang="es-ES" sz="1600" noProof="0" dirty="0" err="1"/>
              <a:t>this</a:t>
            </a:r>
            <a:r>
              <a:rPr lang="es-ES" sz="1600" noProof="0" dirty="0"/>
              <a:t> test. </a:t>
            </a:r>
            <a:r>
              <a:rPr lang="es-ES" sz="1600" dirty="0" err="1"/>
              <a:t>We</a:t>
            </a:r>
            <a:r>
              <a:rPr lang="es-ES" sz="1600" dirty="0"/>
              <a:t> are </a:t>
            </a:r>
            <a:r>
              <a:rPr lang="es-ES" sz="1600" dirty="0" err="1"/>
              <a:t>going</a:t>
            </a:r>
            <a:r>
              <a:rPr lang="es-ES" sz="1600" dirty="0"/>
              <a:t> </a:t>
            </a:r>
            <a:r>
              <a:rPr lang="es-ES" sz="1600" dirty="0" err="1"/>
              <a:t>to</a:t>
            </a:r>
            <a:r>
              <a:rPr lang="es-ES" sz="1600" dirty="0"/>
              <a:t> use in </a:t>
            </a:r>
            <a:r>
              <a:rPr lang="es-ES" sz="1600" dirty="0" err="1"/>
              <a:t>this</a:t>
            </a:r>
            <a:r>
              <a:rPr lang="es-ES" sz="1600" dirty="0"/>
              <a:t> </a:t>
            </a:r>
            <a:r>
              <a:rPr lang="es-ES" sz="1600" dirty="0" err="1"/>
              <a:t>sample</a:t>
            </a:r>
            <a:r>
              <a:rPr lang="es-ES" sz="1600" dirty="0"/>
              <a:t> ToD</a:t>
            </a:r>
            <a:endParaRPr lang="en-GB" altLang="en-US" sz="1600" noProof="0" dirty="0"/>
          </a:p>
          <a:p>
            <a:pPr marL="0" indent="0" algn="l">
              <a:buNone/>
            </a:pPr>
            <a:r>
              <a:rPr lang="en-GB" altLang="en-US" sz="1600" noProof="0" dirty="0"/>
              <a:t>Proceed to connect all the elements:</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GB" altLang="en-US" sz="1600" noProof="0" dirty="0"/>
              <a:t>Insert the RJ45 cable to</a:t>
            </a:r>
            <a:r>
              <a:rPr lang="en-GB" altLang="en-US" sz="1600" dirty="0"/>
              <a:t> provide the ToD signal</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GB" sz="1600" noProof="0" dirty="0"/>
              <a:t>Go to </a:t>
            </a:r>
            <a:r>
              <a:rPr lang="en-GB" sz="1600" u="sng" noProof="0" dirty="0"/>
              <a:t>Home</a:t>
            </a:r>
            <a:r>
              <a:rPr lang="en-GB" sz="1600" noProof="0" dirty="0"/>
              <a:t>  &gt; </a:t>
            </a:r>
            <a:r>
              <a:rPr lang="en-GB" sz="1600" u="sng" noProof="0" dirty="0"/>
              <a:t>Config</a:t>
            </a:r>
            <a:r>
              <a:rPr lang="en-GB" sz="1600" noProof="0" dirty="0"/>
              <a:t> &gt; </a:t>
            </a:r>
            <a:r>
              <a:rPr lang="en-GB" sz="1600" u="sng" noProof="0" dirty="0"/>
              <a:t>Reference Clock</a:t>
            </a:r>
            <a:r>
              <a:rPr lang="en-GB" sz="1600" noProof="0" dirty="0"/>
              <a:t> := </a:t>
            </a:r>
            <a:r>
              <a:rPr lang="en-GB" sz="1600" i="1" noProof="0" dirty="0"/>
              <a:t>ToD</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GB" sz="1600" dirty="0"/>
              <a:t>Observe how the unit gets the reference</a:t>
            </a:r>
            <a:endParaRPr lang="en-GB" sz="1600" noProof="0" dirty="0"/>
          </a:p>
          <a:p>
            <a:pPr>
              <a:buFont typeface="+mj-lt"/>
              <a:buAutoNum type="arabicPeriod"/>
            </a:pPr>
            <a:endParaRPr lang="en-GB" sz="1600" i="1" noProof="0" dirty="0"/>
          </a:p>
          <a:p>
            <a:pPr marL="104775" indent="0" eaLnBrk="1">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endParaRPr lang="en-GB" altLang="en-US" sz="1600" noProof="0" dirty="0"/>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endParaRPr lang="en-GB" altLang="en-US" noProof="0" dirty="0"/>
          </a:p>
        </p:txBody>
      </p:sp>
      <p:sp>
        <p:nvSpPr>
          <p:cNvPr id="4" name="Title 2">
            <a:extLst>
              <a:ext uri="{FF2B5EF4-FFF2-40B4-BE49-F238E27FC236}">
                <a16:creationId xmlns:a16="http://schemas.microsoft.com/office/drawing/2014/main" id="{B4F6E18E-8B4C-0CD6-0880-D24FC4B05242}"/>
              </a:ext>
            </a:extLst>
          </p:cNvPr>
          <p:cNvSpPr>
            <a:spLocks noGrp="1"/>
          </p:cNvSpPr>
          <p:nvPr>
            <p:ph type="title" idx="4294967295"/>
          </p:nvPr>
        </p:nvSpPr>
        <p:spPr>
          <a:xfrm>
            <a:off x="0" y="0"/>
            <a:ext cx="9134475" cy="827088"/>
          </a:xfrm>
        </p:spPr>
        <p:txBody>
          <a:bodyPr/>
          <a:lstStyle/>
          <a:p>
            <a:r>
              <a:rPr lang="en-US" dirty="0"/>
              <a:t>Get time reference</a:t>
            </a:r>
            <a:endParaRPr lang="en-GB" b="1" noProof="0" dirty="0"/>
          </a:p>
        </p:txBody>
      </p:sp>
      <p:sp>
        <p:nvSpPr>
          <p:cNvPr id="7" name="AutoShape 2" descr="Fast and Easy Custom SMB Cables - Readytogocables">
            <a:extLst>
              <a:ext uri="{FF2B5EF4-FFF2-40B4-BE49-F238E27FC236}">
                <a16:creationId xmlns:a16="http://schemas.microsoft.com/office/drawing/2014/main" id="{AD7AEACB-05BF-C3F6-622F-00C5DA5BDAE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4" name="Group 33">
            <a:extLst>
              <a:ext uri="{FF2B5EF4-FFF2-40B4-BE49-F238E27FC236}">
                <a16:creationId xmlns:a16="http://schemas.microsoft.com/office/drawing/2014/main" id="{58F4CB0B-F3B2-1D8B-5C6D-14BADD16EF03}"/>
              </a:ext>
            </a:extLst>
          </p:cNvPr>
          <p:cNvGrpSpPr/>
          <p:nvPr/>
        </p:nvGrpSpPr>
        <p:grpSpPr>
          <a:xfrm>
            <a:off x="1327471" y="2082384"/>
            <a:ext cx="591940" cy="481707"/>
            <a:chOff x="1707517" y="1467106"/>
            <a:chExt cx="591940" cy="481707"/>
          </a:xfrm>
        </p:grpSpPr>
        <p:pic>
          <p:nvPicPr>
            <p:cNvPr id="35" name="Picture 34">
              <a:extLst>
                <a:ext uri="{FF2B5EF4-FFF2-40B4-BE49-F238E27FC236}">
                  <a16:creationId xmlns:a16="http://schemas.microsoft.com/office/drawing/2014/main" id="{7482318B-3EE4-15BE-088E-20135ADAC9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36" name="TextBox 35">
              <a:extLst>
                <a:ext uri="{FF2B5EF4-FFF2-40B4-BE49-F238E27FC236}">
                  <a16:creationId xmlns:a16="http://schemas.microsoft.com/office/drawing/2014/main" id="{42EB9420-40A4-9005-44F1-1ED6B51083FA}"/>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sp>
        <p:nvSpPr>
          <p:cNvPr id="32" name="Rounded Rectangle 48">
            <a:extLst>
              <a:ext uri="{FF2B5EF4-FFF2-40B4-BE49-F238E27FC236}">
                <a16:creationId xmlns:a16="http://schemas.microsoft.com/office/drawing/2014/main" id="{A031D392-8F0A-152A-D946-D721E9EC611D}"/>
              </a:ext>
            </a:extLst>
          </p:cNvPr>
          <p:cNvSpPr/>
          <p:nvPr/>
        </p:nvSpPr>
        <p:spPr bwMode="auto">
          <a:xfrm>
            <a:off x="1732342" y="1837283"/>
            <a:ext cx="543531" cy="441274"/>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pic>
        <p:nvPicPr>
          <p:cNvPr id="6" name="Imagen 5">
            <a:extLst>
              <a:ext uri="{FF2B5EF4-FFF2-40B4-BE49-F238E27FC236}">
                <a16:creationId xmlns:a16="http://schemas.microsoft.com/office/drawing/2014/main" id="{6A87AA9C-FD2F-AEB7-282E-348AF4306600}"/>
              </a:ext>
            </a:extLst>
          </p:cNvPr>
          <p:cNvPicPr>
            <a:picLocks noChangeAspect="1"/>
          </p:cNvPicPr>
          <p:nvPr/>
        </p:nvPicPr>
        <p:blipFill>
          <a:blip r:embed="rId7"/>
          <a:stretch>
            <a:fillRect/>
          </a:stretch>
        </p:blipFill>
        <p:spPr>
          <a:xfrm>
            <a:off x="5386977" y="1170153"/>
            <a:ext cx="3747498" cy="2246122"/>
          </a:xfrm>
          <a:prstGeom prst="rect">
            <a:avLst/>
          </a:prstGeom>
        </p:spPr>
      </p:pic>
      <p:pic>
        <p:nvPicPr>
          <p:cNvPr id="9" name="Imagen 8">
            <a:extLst>
              <a:ext uri="{FF2B5EF4-FFF2-40B4-BE49-F238E27FC236}">
                <a16:creationId xmlns:a16="http://schemas.microsoft.com/office/drawing/2014/main" id="{EDB9EF96-FC0A-CF26-D30A-BDB6E8970551}"/>
              </a:ext>
            </a:extLst>
          </p:cNvPr>
          <p:cNvPicPr>
            <a:picLocks noChangeAspect="1"/>
          </p:cNvPicPr>
          <p:nvPr/>
        </p:nvPicPr>
        <p:blipFill>
          <a:blip r:embed="rId8"/>
          <a:stretch>
            <a:fillRect/>
          </a:stretch>
        </p:blipFill>
        <p:spPr>
          <a:xfrm>
            <a:off x="5396501" y="4012547"/>
            <a:ext cx="3747499" cy="2260459"/>
          </a:xfrm>
          <a:prstGeom prst="rect">
            <a:avLst/>
          </a:prstGeom>
        </p:spPr>
      </p:pic>
      <p:grpSp>
        <p:nvGrpSpPr>
          <p:cNvPr id="10" name="Group 33">
            <a:extLst>
              <a:ext uri="{FF2B5EF4-FFF2-40B4-BE49-F238E27FC236}">
                <a16:creationId xmlns:a16="http://schemas.microsoft.com/office/drawing/2014/main" id="{0E24D4D8-FCA2-C9ED-DFF7-5DD504AE65F4}"/>
              </a:ext>
            </a:extLst>
          </p:cNvPr>
          <p:cNvGrpSpPr/>
          <p:nvPr/>
        </p:nvGrpSpPr>
        <p:grpSpPr>
          <a:xfrm>
            <a:off x="7305055" y="2057920"/>
            <a:ext cx="591940" cy="481707"/>
            <a:chOff x="1707517" y="1467106"/>
            <a:chExt cx="591940" cy="481707"/>
          </a:xfrm>
        </p:grpSpPr>
        <p:pic>
          <p:nvPicPr>
            <p:cNvPr id="11" name="Picture 34">
              <a:extLst>
                <a:ext uri="{FF2B5EF4-FFF2-40B4-BE49-F238E27FC236}">
                  <a16:creationId xmlns:a16="http://schemas.microsoft.com/office/drawing/2014/main" id="{218BACCE-0F78-2F66-D415-FF7A90952B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12" name="TextBox 35">
              <a:extLst>
                <a:ext uri="{FF2B5EF4-FFF2-40B4-BE49-F238E27FC236}">
                  <a16:creationId xmlns:a16="http://schemas.microsoft.com/office/drawing/2014/main" id="{26C5257A-7EFC-7696-DFC5-49C70EB6B520}"/>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18" name="Group 49">
            <a:extLst>
              <a:ext uri="{FF2B5EF4-FFF2-40B4-BE49-F238E27FC236}">
                <a16:creationId xmlns:a16="http://schemas.microsoft.com/office/drawing/2014/main" id="{3EABE656-17DD-AA4A-FCB4-390F0F2EB68C}"/>
              </a:ext>
            </a:extLst>
          </p:cNvPr>
          <p:cNvGrpSpPr/>
          <p:nvPr/>
        </p:nvGrpSpPr>
        <p:grpSpPr>
          <a:xfrm>
            <a:off x="5525854" y="3474495"/>
            <a:ext cx="661687" cy="583930"/>
            <a:chOff x="868104" y="811372"/>
            <a:chExt cx="661687" cy="583930"/>
          </a:xfrm>
        </p:grpSpPr>
        <p:pic>
          <p:nvPicPr>
            <p:cNvPr id="19" name="Picture 50">
              <a:extLst>
                <a:ext uri="{FF2B5EF4-FFF2-40B4-BE49-F238E27FC236}">
                  <a16:creationId xmlns:a16="http://schemas.microsoft.com/office/drawing/2014/main" id="{40B0EAF1-1273-FE90-FEED-1FBDE24E53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8104" y="952656"/>
              <a:ext cx="661687" cy="442646"/>
            </a:xfrm>
            <a:prstGeom prst="rect">
              <a:avLst/>
            </a:prstGeom>
          </p:spPr>
        </p:pic>
        <p:sp>
          <p:nvSpPr>
            <p:cNvPr id="24" name="TextBox 51">
              <a:extLst>
                <a:ext uri="{FF2B5EF4-FFF2-40B4-BE49-F238E27FC236}">
                  <a16:creationId xmlns:a16="http://schemas.microsoft.com/office/drawing/2014/main" id="{93C64C58-2C76-B46E-DC11-4DFCFD204FBF}"/>
                </a:ext>
              </a:extLst>
            </p:cNvPr>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3</a:t>
              </a:r>
            </a:p>
          </p:txBody>
        </p:sp>
      </p:grpSp>
      <p:sp>
        <p:nvSpPr>
          <p:cNvPr id="25" name="Rounded Rectangle 48">
            <a:extLst>
              <a:ext uri="{FF2B5EF4-FFF2-40B4-BE49-F238E27FC236}">
                <a16:creationId xmlns:a16="http://schemas.microsoft.com/office/drawing/2014/main" id="{A12C212D-66F0-D5B1-1099-DE530249E248}"/>
              </a:ext>
            </a:extLst>
          </p:cNvPr>
          <p:cNvSpPr/>
          <p:nvPr/>
        </p:nvSpPr>
        <p:spPr bwMode="auto">
          <a:xfrm>
            <a:off x="5372230" y="4179998"/>
            <a:ext cx="929334" cy="213796"/>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Tree>
    <p:extLst>
      <p:ext uri="{BB962C8B-B14F-4D97-AF65-F5344CB8AC3E}">
        <p14:creationId xmlns:p14="http://schemas.microsoft.com/office/powerpoint/2010/main" val="3892942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2C1B6ACF-7B73-5AEB-7BCB-5A1301060852}"/>
              </a:ext>
            </a:extLst>
          </p:cNvPr>
          <p:cNvPicPr>
            <a:picLocks noChangeAspect="1"/>
          </p:cNvPicPr>
          <p:nvPr/>
        </p:nvPicPr>
        <p:blipFill>
          <a:blip r:embed="rId2"/>
          <a:stretch>
            <a:fillRect/>
          </a:stretch>
        </p:blipFill>
        <p:spPr>
          <a:xfrm>
            <a:off x="5415486" y="1674224"/>
            <a:ext cx="3715996" cy="2226445"/>
          </a:xfrm>
          <a:prstGeom prst="rect">
            <a:avLst/>
          </a:prstGeom>
        </p:spPr>
      </p:pic>
      <p:pic>
        <p:nvPicPr>
          <p:cNvPr id="17" name="Imagen 16">
            <a:extLst>
              <a:ext uri="{FF2B5EF4-FFF2-40B4-BE49-F238E27FC236}">
                <a16:creationId xmlns:a16="http://schemas.microsoft.com/office/drawing/2014/main" id="{BA66C806-56D2-D5A3-C1C0-A69EB7A44508}"/>
              </a:ext>
            </a:extLst>
          </p:cNvPr>
          <p:cNvPicPr>
            <a:picLocks noChangeAspect="1"/>
          </p:cNvPicPr>
          <p:nvPr/>
        </p:nvPicPr>
        <p:blipFill>
          <a:blip r:embed="rId3"/>
          <a:stretch>
            <a:fillRect/>
          </a:stretch>
        </p:blipFill>
        <p:spPr>
          <a:xfrm>
            <a:off x="2905730" y="1408244"/>
            <a:ext cx="3741461" cy="2233061"/>
          </a:xfrm>
          <a:prstGeom prst="rect">
            <a:avLst/>
          </a:prstGeom>
        </p:spPr>
      </p:pic>
      <p:sp>
        <p:nvSpPr>
          <p:cNvPr id="2" name="Marcador de contenido 1">
            <a:extLst>
              <a:ext uri="{FF2B5EF4-FFF2-40B4-BE49-F238E27FC236}">
                <a16:creationId xmlns:a16="http://schemas.microsoft.com/office/drawing/2014/main" id="{45F98948-5D73-83D9-4492-F84F5CFEA2B2}"/>
              </a:ext>
            </a:extLst>
          </p:cNvPr>
          <p:cNvSpPr>
            <a:spLocks noGrp="1"/>
          </p:cNvSpPr>
          <p:nvPr>
            <p:ph idx="1"/>
          </p:nvPr>
        </p:nvSpPr>
        <p:spPr>
          <a:xfrm>
            <a:off x="457200" y="4274456"/>
            <a:ext cx="8220075" cy="2106871"/>
          </a:xfrm>
        </p:spPr>
        <p:txBody>
          <a:bodyPr/>
          <a:lstStyle/>
          <a:p>
            <a:pPr marL="0" indent="0" algn="l">
              <a:buNone/>
            </a:pPr>
            <a:r>
              <a:rPr lang="en-US" sz="1800" dirty="0"/>
              <a:t>Once the reference is ready, configure the test port. Connect the SMB cable carrying an IRIG-B time code and configure the tester:</a:t>
            </a:r>
          </a:p>
          <a:p>
            <a:pPr algn="l">
              <a:buFont typeface="+mj-lt"/>
              <a:buAutoNum type="arabicPeriod"/>
            </a:pPr>
            <a:r>
              <a:rPr lang="en-GB" sz="1800" noProof="0" dirty="0"/>
              <a:t>Go to </a:t>
            </a:r>
            <a:r>
              <a:rPr lang="en-GB" sz="1800" u="sng" noProof="0" dirty="0"/>
              <a:t>Home</a:t>
            </a:r>
            <a:r>
              <a:rPr lang="en-GB" sz="1800" noProof="0" dirty="0"/>
              <a:t>  &gt; </a:t>
            </a:r>
            <a:r>
              <a:rPr lang="en-GB" sz="1800" u="sng" noProof="0" dirty="0"/>
              <a:t>Config</a:t>
            </a:r>
            <a:r>
              <a:rPr lang="en-GB" sz="1800" noProof="0" dirty="0"/>
              <a:t> &gt; </a:t>
            </a:r>
            <a:r>
              <a:rPr lang="en-GB" sz="1800" u="sng" noProof="0" dirty="0"/>
              <a:t>Mode </a:t>
            </a:r>
            <a:r>
              <a:rPr lang="en-GB" sz="1800" noProof="0" dirty="0"/>
              <a:t>:= </a:t>
            </a:r>
            <a:r>
              <a:rPr lang="en-GB" sz="1800" i="1" noProof="0" dirty="0"/>
              <a:t>Clock Monitor</a:t>
            </a:r>
          </a:p>
          <a:p>
            <a:pPr algn="l">
              <a:buFont typeface="+mj-lt"/>
              <a:buAutoNum type="arabicPeriod"/>
            </a:pPr>
            <a:r>
              <a:rPr lang="en-GB" sz="1800" u="sng" noProof="0" dirty="0"/>
              <a:t>Config</a:t>
            </a:r>
            <a:r>
              <a:rPr lang="en-GB" sz="1800" noProof="0" dirty="0"/>
              <a:t> &gt; </a:t>
            </a:r>
            <a:r>
              <a:rPr lang="en-GB" sz="1800" u="sng" noProof="0" dirty="0"/>
              <a:t>Analyzer Port </a:t>
            </a:r>
            <a:r>
              <a:rPr lang="en-GB" sz="1800" noProof="0" dirty="0"/>
              <a:t>:= </a:t>
            </a:r>
            <a:r>
              <a:rPr lang="en-GB" sz="1800" i="1" noProof="0" dirty="0"/>
              <a:t>IRIB-B (PHM-25)</a:t>
            </a:r>
          </a:p>
          <a:p>
            <a:pPr algn="l">
              <a:buFont typeface="+mj-lt"/>
              <a:buAutoNum type="arabicPeriod"/>
            </a:pPr>
            <a:r>
              <a:rPr lang="en-GB" sz="1800" u="sng" noProof="0" dirty="0"/>
              <a:t>Config</a:t>
            </a:r>
            <a:r>
              <a:rPr lang="en-GB" sz="1800" noProof="0" dirty="0"/>
              <a:t> &gt; </a:t>
            </a:r>
            <a:r>
              <a:rPr lang="en-GB" sz="1800" u="sng" noProof="0" dirty="0"/>
              <a:t>IRIG-B</a:t>
            </a:r>
            <a:r>
              <a:rPr lang="en-GB" sz="1800" noProof="0" dirty="0"/>
              <a:t> := </a:t>
            </a:r>
            <a:r>
              <a:rPr lang="en-GB" sz="1800" i="1" noProof="0" dirty="0"/>
              <a:t>Unbalance</a:t>
            </a:r>
          </a:p>
          <a:p>
            <a:pPr algn="l">
              <a:buFont typeface="+mj-lt"/>
              <a:buAutoNum type="arabicPeriod"/>
            </a:pPr>
            <a:endParaRPr lang="en-GB" sz="1800" i="1" noProof="0" dirty="0"/>
          </a:p>
          <a:p>
            <a:endParaRPr lang="en-US" dirty="0"/>
          </a:p>
        </p:txBody>
      </p:sp>
      <p:sp>
        <p:nvSpPr>
          <p:cNvPr id="3" name="Título 2">
            <a:extLst>
              <a:ext uri="{FF2B5EF4-FFF2-40B4-BE49-F238E27FC236}">
                <a16:creationId xmlns:a16="http://schemas.microsoft.com/office/drawing/2014/main" id="{0C5C638C-1DE7-53FC-91D9-1F4400EA536D}"/>
              </a:ext>
            </a:extLst>
          </p:cNvPr>
          <p:cNvSpPr>
            <a:spLocks noGrp="1"/>
          </p:cNvSpPr>
          <p:nvPr>
            <p:ph type="title" idx="4294967295"/>
          </p:nvPr>
        </p:nvSpPr>
        <p:spPr/>
        <p:txBody>
          <a:bodyPr/>
          <a:lstStyle/>
          <a:p>
            <a:r>
              <a:rPr lang="en-US" dirty="0"/>
              <a:t>Get time reference</a:t>
            </a:r>
          </a:p>
        </p:txBody>
      </p:sp>
      <p:pic>
        <p:nvPicPr>
          <p:cNvPr id="7" name="Imagen 6">
            <a:extLst>
              <a:ext uri="{FF2B5EF4-FFF2-40B4-BE49-F238E27FC236}">
                <a16:creationId xmlns:a16="http://schemas.microsoft.com/office/drawing/2014/main" id="{33372F86-6F03-E552-85D7-7E5E081410D6}"/>
              </a:ext>
            </a:extLst>
          </p:cNvPr>
          <p:cNvPicPr>
            <a:picLocks noChangeAspect="1"/>
          </p:cNvPicPr>
          <p:nvPr/>
        </p:nvPicPr>
        <p:blipFill>
          <a:blip r:embed="rId4"/>
          <a:stretch>
            <a:fillRect/>
          </a:stretch>
        </p:blipFill>
        <p:spPr>
          <a:xfrm>
            <a:off x="0" y="1191737"/>
            <a:ext cx="3792579" cy="2237263"/>
          </a:xfrm>
          <a:prstGeom prst="rect">
            <a:avLst/>
          </a:prstGeom>
        </p:spPr>
      </p:pic>
      <p:pic>
        <p:nvPicPr>
          <p:cNvPr id="9" name="Imagen 8">
            <a:extLst>
              <a:ext uri="{FF2B5EF4-FFF2-40B4-BE49-F238E27FC236}">
                <a16:creationId xmlns:a16="http://schemas.microsoft.com/office/drawing/2014/main" id="{4C77E993-EA85-4FA0-D3EF-8978AC966DAF}"/>
              </a:ext>
            </a:extLst>
          </p:cNvPr>
          <p:cNvPicPr>
            <a:picLocks noChangeAspect="1"/>
          </p:cNvPicPr>
          <p:nvPr/>
        </p:nvPicPr>
        <p:blipFill>
          <a:blip r:embed="rId5"/>
          <a:stretch>
            <a:fillRect/>
          </a:stretch>
        </p:blipFill>
        <p:spPr>
          <a:xfrm>
            <a:off x="1732788" y="1517801"/>
            <a:ext cx="1740514" cy="1794905"/>
          </a:xfrm>
          <a:prstGeom prst="rect">
            <a:avLst/>
          </a:prstGeom>
        </p:spPr>
      </p:pic>
      <p:grpSp>
        <p:nvGrpSpPr>
          <p:cNvPr id="10" name="Group 33">
            <a:extLst>
              <a:ext uri="{FF2B5EF4-FFF2-40B4-BE49-F238E27FC236}">
                <a16:creationId xmlns:a16="http://schemas.microsoft.com/office/drawing/2014/main" id="{E68C62AB-5B95-298F-2A88-ED3DC48BF1B4}"/>
              </a:ext>
            </a:extLst>
          </p:cNvPr>
          <p:cNvGrpSpPr/>
          <p:nvPr/>
        </p:nvGrpSpPr>
        <p:grpSpPr>
          <a:xfrm>
            <a:off x="939047" y="1331017"/>
            <a:ext cx="591940" cy="481707"/>
            <a:chOff x="1707517" y="1467106"/>
            <a:chExt cx="591940" cy="481707"/>
          </a:xfrm>
        </p:grpSpPr>
        <p:pic>
          <p:nvPicPr>
            <p:cNvPr id="11" name="Picture 34">
              <a:extLst>
                <a:ext uri="{FF2B5EF4-FFF2-40B4-BE49-F238E27FC236}">
                  <a16:creationId xmlns:a16="http://schemas.microsoft.com/office/drawing/2014/main" id="{1EA86BCA-67A1-9F29-760A-534046810C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12" name="TextBox 35">
              <a:extLst>
                <a:ext uri="{FF2B5EF4-FFF2-40B4-BE49-F238E27FC236}">
                  <a16:creationId xmlns:a16="http://schemas.microsoft.com/office/drawing/2014/main" id="{51E2E089-9F34-F52D-6980-8D03CB475B0C}"/>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3" name="Group 33">
            <a:extLst>
              <a:ext uri="{FF2B5EF4-FFF2-40B4-BE49-F238E27FC236}">
                <a16:creationId xmlns:a16="http://schemas.microsoft.com/office/drawing/2014/main" id="{46DB4FA9-54AA-2F24-859C-D1108A9A0D47}"/>
              </a:ext>
            </a:extLst>
          </p:cNvPr>
          <p:cNvGrpSpPr/>
          <p:nvPr/>
        </p:nvGrpSpPr>
        <p:grpSpPr>
          <a:xfrm>
            <a:off x="2100103" y="3050252"/>
            <a:ext cx="591940" cy="481707"/>
            <a:chOff x="1707517" y="1467106"/>
            <a:chExt cx="591940" cy="481707"/>
          </a:xfrm>
        </p:grpSpPr>
        <p:pic>
          <p:nvPicPr>
            <p:cNvPr id="14" name="Picture 34">
              <a:extLst>
                <a:ext uri="{FF2B5EF4-FFF2-40B4-BE49-F238E27FC236}">
                  <a16:creationId xmlns:a16="http://schemas.microsoft.com/office/drawing/2014/main" id="{860B176C-34C4-94B2-4804-90173F731F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15" name="TextBox 35">
              <a:extLst>
                <a:ext uri="{FF2B5EF4-FFF2-40B4-BE49-F238E27FC236}">
                  <a16:creationId xmlns:a16="http://schemas.microsoft.com/office/drawing/2014/main" id="{6A1A566D-8D0A-5D81-E96C-FB64173DE6CD}"/>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20" name="Group 33">
            <a:extLst>
              <a:ext uri="{FF2B5EF4-FFF2-40B4-BE49-F238E27FC236}">
                <a16:creationId xmlns:a16="http://schemas.microsoft.com/office/drawing/2014/main" id="{51628A55-1948-6888-4589-7652E5FA5EAD}"/>
              </a:ext>
            </a:extLst>
          </p:cNvPr>
          <p:cNvGrpSpPr/>
          <p:nvPr/>
        </p:nvGrpSpPr>
        <p:grpSpPr>
          <a:xfrm>
            <a:off x="3913915" y="1686355"/>
            <a:ext cx="591940" cy="481707"/>
            <a:chOff x="1707517" y="1467106"/>
            <a:chExt cx="591940" cy="481707"/>
          </a:xfrm>
        </p:grpSpPr>
        <p:pic>
          <p:nvPicPr>
            <p:cNvPr id="21" name="Picture 34">
              <a:extLst>
                <a:ext uri="{FF2B5EF4-FFF2-40B4-BE49-F238E27FC236}">
                  <a16:creationId xmlns:a16="http://schemas.microsoft.com/office/drawing/2014/main" id="{AB20CF45-1423-70CA-25C5-75B1F98E77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22" name="TextBox 35">
              <a:extLst>
                <a:ext uri="{FF2B5EF4-FFF2-40B4-BE49-F238E27FC236}">
                  <a16:creationId xmlns:a16="http://schemas.microsoft.com/office/drawing/2014/main" id="{4A907443-3A7A-254F-6CC6-1009AA8B7F03}"/>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23" name="Group 33">
            <a:extLst>
              <a:ext uri="{FF2B5EF4-FFF2-40B4-BE49-F238E27FC236}">
                <a16:creationId xmlns:a16="http://schemas.microsoft.com/office/drawing/2014/main" id="{C62244BF-62C9-0077-62C3-916BFBC3434F}"/>
              </a:ext>
            </a:extLst>
          </p:cNvPr>
          <p:cNvGrpSpPr/>
          <p:nvPr/>
        </p:nvGrpSpPr>
        <p:grpSpPr>
          <a:xfrm>
            <a:off x="4910120" y="2415253"/>
            <a:ext cx="591940" cy="481707"/>
            <a:chOff x="1707517" y="1467106"/>
            <a:chExt cx="591940" cy="481707"/>
          </a:xfrm>
        </p:grpSpPr>
        <p:pic>
          <p:nvPicPr>
            <p:cNvPr id="24" name="Picture 34">
              <a:extLst>
                <a:ext uri="{FF2B5EF4-FFF2-40B4-BE49-F238E27FC236}">
                  <a16:creationId xmlns:a16="http://schemas.microsoft.com/office/drawing/2014/main" id="{212F413D-76E6-E8C7-14A2-C0E4C70516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25" name="TextBox 35">
              <a:extLst>
                <a:ext uri="{FF2B5EF4-FFF2-40B4-BE49-F238E27FC236}">
                  <a16:creationId xmlns:a16="http://schemas.microsoft.com/office/drawing/2014/main" id="{CAE4A00A-2068-B1DC-2C11-18CD14FBB4A3}"/>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26" name="Group 33">
            <a:extLst>
              <a:ext uri="{FF2B5EF4-FFF2-40B4-BE49-F238E27FC236}">
                <a16:creationId xmlns:a16="http://schemas.microsoft.com/office/drawing/2014/main" id="{A9CE3E43-487F-6E24-A3E8-744B4D7C3847}"/>
              </a:ext>
            </a:extLst>
          </p:cNvPr>
          <p:cNvGrpSpPr/>
          <p:nvPr/>
        </p:nvGrpSpPr>
        <p:grpSpPr>
          <a:xfrm>
            <a:off x="7476357" y="1891063"/>
            <a:ext cx="591940" cy="481707"/>
            <a:chOff x="1707517" y="1467106"/>
            <a:chExt cx="591940" cy="481707"/>
          </a:xfrm>
        </p:grpSpPr>
        <p:pic>
          <p:nvPicPr>
            <p:cNvPr id="27" name="Picture 34">
              <a:extLst>
                <a:ext uri="{FF2B5EF4-FFF2-40B4-BE49-F238E27FC236}">
                  <a16:creationId xmlns:a16="http://schemas.microsoft.com/office/drawing/2014/main" id="{56AE156D-A948-1956-16A1-00C2227504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28" name="TextBox 35">
              <a:extLst>
                <a:ext uri="{FF2B5EF4-FFF2-40B4-BE49-F238E27FC236}">
                  <a16:creationId xmlns:a16="http://schemas.microsoft.com/office/drawing/2014/main" id="{84ACF756-0DED-080C-7246-D14D3AA1E96B}"/>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grpSp>
        <p:nvGrpSpPr>
          <p:cNvPr id="30" name="Group 33">
            <a:extLst>
              <a:ext uri="{FF2B5EF4-FFF2-40B4-BE49-F238E27FC236}">
                <a16:creationId xmlns:a16="http://schemas.microsoft.com/office/drawing/2014/main" id="{9581598F-600B-678C-CA26-25B270BFF59F}"/>
              </a:ext>
            </a:extLst>
          </p:cNvPr>
          <p:cNvGrpSpPr/>
          <p:nvPr/>
        </p:nvGrpSpPr>
        <p:grpSpPr>
          <a:xfrm>
            <a:off x="7758603" y="2684493"/>
            <a:ext cx="591940" cy="481707"/>
            <a:chOff x="1707517" y="1467106"/>
            <a:chExt cx="591940" cy="481707"/>
          </a:xfrm>
        </p:grpSpPr>
        <p:pic>
          <p:nvPicPr>
            <p:cNvPr id="31" name="Picture 34">
              <a:extLst>
                <a:ext uri="{FF2B5EF4-FFF2-40B4-BE49-F238E27FC236}">
                  <a16:creationId xmlns:a16="http://schemas.microsoft.com/office/drawing/2014/main" id="{E6DA3C9F-524D-46EC-11FD-A90F628280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32" name="TextBox 35">
              <a:extLst>
                <a:ext uri="{FF2B5EF4-FFF2-40B4-BE49-F238E27FC236}">
                  <a16:creationId xmlns:a16="http://schemas.microsoft.com/office/drawing/2014/main" id="{03CBE893-78FA-0418-A59A-48F009D1F2A5}"/>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389212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BA7A13B5-0DEF-CDE5-502D-2E52C144A873}"/>
              </a:ext>
            </a:extLst>
          </p:cNvPr>
          <p:cNvPicPr>
            <a:picLocks noChangeAspect="1"/>
          </p:cNvPicPr>
          <p:nvPr/>
        </p:nvPicPr>
        <p:blipFill>
          <a:blip r:embed="rId3"/>
          <a:stretch>
            <a:fillRect/>
          </a:stretch>
        </p:blipFill>
        <p:spPr>
          <a:xfrm>
            <a:off x="2425953" y="1160739"/>
            <a:ext cx="4888614" cy="2954942"/>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a:xfrm>
            <a:off x="1176691" y="4439807"/>
            <a:ext cx="7387138" cy="1632581"/>
          </a:xfrm>
        </p:spPr>
        <p:txBody>
          <a:bodyPr/>
          <a:lstStyle/>
          <a:p>
            <a:pPr marL="0" indent="0">
              <a:buNone/>
            </a:pPr>
            <a:r>
              <a:rPr lang="en-GB" noProof="0" dirty="0"/>
              <a:t>Configure the type of IRIG-B to match with the signal to be analysed</a:t>
            </a:r>
            <a:endParaRPr lang="en-GB" i="1" noProof="0" dirty="0"/>
          </a:p>
          <a:p>
            <a:pPr marL="0" indent="0">
              <a:buNone/>
            </a:pPr>
            <a:r>
              <a:rPr lang="en-GB" sz="900" noProof="0" dirty="0">
                <a:solidFill>
                  <a:schemeClr val="tx1">
                    <a:lumMod val="50000"/>
                    <a:lumOff val="50000"/>
                  </a:schemeClr>
                </a:solidFill>
              </a:rPr>
              <a:t>  </a:t>
            </a:r>
            <a:endParaRPr lang="en-GB" sz="1400" noProof="0" dirty="0">
              <a:solidFill>
                <a:schemeClr val="tx1">
                  <a:lumMod val="50000"/>
                  <a:lumOff val="50000"/>
                </a:schemeClr>
              </a:solidFill>
            </a:endParaRPr>
          </a:p>
          <a:p>
            <a:pPr marL="0" indent="0">
              <a:buNone/>
            </a:pPr>
            <a:br>
              <a:rPr lang="en-GB" noProof="0" dirty="0"/>
            </a:br>
            <a:endParaRPr lang="en-GB" noProof="0" dirty="0"/>
          </a:p>
          <a:p>
            <a:pPr>
              <a:buFont typeface="+mj-lt"/>
              <a:buAutoNum type="arabicPeriod"/>
            </a:pPr>
            <a:endParaRPr lang="en-GB" i="1" noProof="0" dirty="0"/>
          </a:p>
          <a:p>
            <a:pPr marL="0" indent="0">
              <a:buNone/>
            </a:pPr>
            <a:endParaRPr lang="en-GB" noProof="0" dirty="0"/>
          </a:p>
        </p:txBody>
      </p:sp>
      <p:sp>
        <p:nvSpPr>
          <p:cNvPr id="3" name="Title 2"/>
          <p:cNvSpPr>
            <a:spLocks noGrp="1"/>
          </p:cNvSpPr>
          <p:nvPr>
            <p:ph type="title" idx="4294967295"/>
          </p:nvPr>
        </p:nvSpPr>
        <p:spPr>
          <a:xfrm>
            <a:off x="0" y="0"/>
            <a:ext cx="9144000" cy="836613"/>
          </a:xfrm>
        </p:spPr>
        <p:txBody>
          <a:bodyPr/>
          <a:lstStyle/>
          <a:p>
            <a:r>
              <a:rPr lang="en-GB" noProof="0" dirty="0"/>
              <a:t>Enable the </a:t>
            </a:r>
            <a:r>
              <a:rPr lang="en-GB" b="1" noProof="0" dirty="0"/>
              <a:t>C37.94 </a:t>
            </a:r>
            <a:r>
              <a:rPr lang="en-GB" dirty="0"/>
              <a:t>through mode </a:t>
            </a:r>
            <a:endParaRPr lang="en-GB" noProof="0" dirty="0"/>
          </a:p>
        </p:txBody>
      </p:sp>
      <p:grpSp>
        <p:nvGrpSpPr>
          <p:cNvPr id="25" name="Group 24"/>
          <p:cNvGrpSpPr/>
          <p:nvPr/>
        </p:nvGrpSpPr>
        <p:grpSpPr>
          <a:xfrm>
            <a:off x="3748407" y="1373618"/>
            <a:ext cx="591940" cy="481707"/>
            <a:chOff x="1707517" y="1467106"/>
            <a:chExt cx="591940" cy="481707"/>
          </a:xfrm>
        </p:grpSpPr>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27" name="TextBox 2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4" name="Group 24">
            <a:extLst>
              <a:ext uri="{FF2B5EF4-FFF2-40B4-BE49-F238E27FC236}">
                <a16:creationId xmlns:a16="http://schemas.microsoft.com/office/drawing/2014/main" id="{9EDF4BB9-2326-F208-0BEE-7700E0552D55}"/>
              </a:ext>
            </a:extLst>
          </p:cNvPr>
          <p:cNvGrpSpPr/>
          <p:nvPr/>
        </p:nvGrpSpPr>
        <p:grpSpPr>
          <a:xfrm>
            <a:off x="3656351" y="2175971"/>
            <a:ext cx="591940" cy="481707"/>
            <a:chOff x="1707517" y="1467106"/>
            <a:chExt cx="591940" cy="481707"/>
          </a:xfrm>
        </p:grpSpPr>
        <p:pic>
          <p:nvPicPr>
            <p:cNvPr id="5" name="Picture 25">
              <a:extLst>
                <a:ext uri="{FF2B5EF4-FFF2-40B4-BE49-F238E27FC236}">
                  <a16:creationId xmlns:a16="http://schemas.microsoft.com/office/drawing/2014/main" id="{852A4AE8-B700-DCFF-F8CC-F2EB97AC08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6" name="TextBox 26">
              <a:extLst>
                <a:ext uri="{FF2B5EF4-FFF2-40B4-BE49-F238E27FC236}">
                  <a16:creationId xmlns:a16="http://schemas.microsoft.com/office/drawing/2014/main" id="{33A8E1E9-1A42-5EE3-B3B2-861FD7D90556}"/>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7" name="Group 24">
            <a:extLst>
              <a:ext uri="{FF2B5EF4-FFF2-40B4-BE49-F238E27FC236}">
                <a16:creationId xmlns:a16="http://schemas.microsoft.com/office/drawing/2014/main" id="{5C2C0691-FE30-704D-DB17-2CE5A98214D0}"/>
              </a:ext>
            </a:extLst>
          </p:cNvPr>
          <p:cNvGrpSpPr/>
          <p:nvPr/>
        </p:nvGrpSpPr>
        <p:grpSpPr>
          <a:xfrm>
            <a:off x="4933951" y="2416824"/>
            <a:ext cx="591940" cy="481707"/>
            <a:chOff x="1707517" y="1467106"/>
            <a:chExt cx="591940" cy="481707"/>
          </a:xfrm>
        </p:grpSpPr>
        <p:pic>
          <p:nvPicPr>
            <p:cNvPr id="8" name="Picture 25">
              <a:extLst>
                <a:ext uri="{FF2B5EF4-FFF2-40B4-BE49-F238E27FC236}">
                  <a16:creationId xmlns:a16="http://schemas.microsoft.com/office/drawing/2014/main" id="{5236A46E-A66B-D1E8-D978-518D75E514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9" name="TextBox 26">
              <a:extLst>
                <a:ext uri="{FF2B5EF4-FFF2-40B4-BE49-F238E27FC236}">
                  <a16:creationId xmlns:a16="http://schemas.microsoft.com/office/drawing/2014/main" id="{6EEB5628-6BF6-D1FC-1BD6-6D34B76F3111}"/>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265934912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1558</Words>
  <Application>Microsoft Office PowerPoint</Application>
  <PresentationFormat>On-screen Show (4:3)</PresentationFormat>
  <Paragraphs>204</Paragraphs>
  <Slides>12</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SimSun</vt:lpstr>
      <vt:lpstr>Arial</vt:lpstr>
      <vt:lpstr>Arial Black</vt:lpstr>
      <vt:lpstr>Calibri</vt:lpstr>
      <vt:lpstr>Calibri Light</vt:lpstr>
      <vt:lpstr>Century Gothic</vt:lpstr>
      <vt:lpstr>Myriad Pro Cond</vt:lpstr>
      <vt:lpstr>Times New Roman</vt:lpstr>
      <vt:lpstr>Verdana</vt:lpstr>
      <vt:lpstr>Wingdings</vt:lpstr>
      <vt:lpstr>Office Theme</vt:lpstr>
      <vt:lpstr>Custom Design</vt:lpstr>
      <vt:lpstr>PowerPoint Presentation</vt:lpstr>
      <vt:lpstr>Zeus &amp; xGenius</vt:lpstr>
      <vt:lpstr>Interfaces &amp; time References</vt:lpstr>
      <vt:lpstr>IRIG-B signals</vt:lpstr>
      <vt:lpstr>Connecting to the IRIG-B interfaces</vt:lpstr>
      <vt:lpstr>Hands-on IRIG-B test</vt:lpstr>
      <vt:lpstr>Get time reference</vt:lpstr>
      <vt:lpstr>Get time reference</vt:lpstr>
      <vt:lpstr>Enable the C37.94 through mode </vt:lpstr>
      <vt:lpstr>Display Results</vt:lpstr>
      <vt:lpstr>Glossary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Net.Time</dc:title>
  <dc:creator>Pepe Caballero</dc:creator>
  <cp:lastModifiedBy>Pepe Caballero</cp:lastModifiedBy>
  <cp:revision>242</cp:revision>
  <cp:lastPrinted>1601-01-01T00:00:00Z</cp:lastPrinted>
  <dcterms:created xsi:type="dcterms:W3CDTF">1601-01-01T00:00:00Z</dcterms:created>
  <dcterms:modified xsi:type="dcterms:W3CDTF">2024-02-20T15:04:48Z</dcterms:modified>
</cp:coreProperties>
</file>