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7"/>
  </p:notesMasterIdLst>
  <p:sldIdLst>
    <p:sldId id="256" r:id="rId3"/>
    <p:sldId id="257" r:id="rId4"/>
    <p:sldId id="258" r:id="rId5"/>
    <p:sldId id="282" r:id="rId6"/>
    <p:sldId id="259" r:id="rId7"/>
    <p:sldId id="260" r:id="rId8"/>
    <p:sldId id="283" r:id="rId9"/>
    <p:sldId id="297" r:id="rId10"/>
    <p:sldId id="299" r:id="rId11"/>
    <p:sldId id="284" r:id="rId12"/>
    <p:sldId id="300" r:id="rId13"/>
    <p:sldId id="301" r:id="rId14"/>
    <p:sldId id="296" r:id="rId15"/>
    <p:sldId id="285" r:id="rId16"/>
    <p:sldId id="298" r:id="rId17"/>
    <p:sldId id="302" r:id="rId18"/>
    <p:sldId id="294" r:id="rId19"/>
    <p:sldId id="291" r:id="rId20"/>
    <p:sldId id="292" r:id="rId21"/>
    <p:sldId id="293" r:id="rId22"/>
    <p:sldId id="290" r:id="rId23"/>
    <p:sldId id="295" r:id="rId24"/>
    <p:sldId id="274" r:id="rId25"/>
    <p:sldId id="276" r:id="rId26"/>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4660"/>
  </p:normalViewPr>
  <p:slideViewPr>
    <p:cSldViewPr snapToGrid="0" showGuides="1">
      <p:cViewPr varScale="1">
        <p:scale>
          <a:sx n="83" d="100"/>
          <a:sy n="83" d="100"/>
        </p:scale>
        <p:origin x="184" y="6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5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‹Nº›</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kern="1200" dirty="0">
                <a:solidFill>
                  <a:srgbClr val="1F4E79"/>
                </a:solidFill>
                <a:latin typeface="Myriad Pro Cond" panose="020B0506030403020204" pitchFamily="34" charset="0"/>
                <a:ea typeface="SimSun" pitchFamily="2" charset="-122"/>
                <a:cs typeface="+mn-cs"/>
                <a:sym typeface="Open Sans"/>
              </a:rPr>
              <a:t>MPLS Traffic test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2.3.13</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8" name="Google Shape;58;p1" descr="ALBEDO Telecom"/>
          <p:cNvPicPr preferRelativeResize="0"/>
          <p:nvPr/>
        </p:nvPicPr>
        <p:blipFill rotWithShape="1">
          <a:blip r:embed="rId7">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MPLS </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Traffic </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AC6F75-09CB-40CF-838B-BB0083675B7F}"/>
              </a:ext>
            </a:extLst>
          </p:cNvPr>
          <p:cNvPicPr>
            <a:picLocks noChangeAspect="1"/>
          </p:cNvPicPr>
          <p:nvPr/>
        </p:nvPicPr>
        <p:blipFill>
          <a:blip r:embed="rId2"/>
          <a:stretch>
            <a:fillRect/>
          </a:stretch>
        </p:blipFill>
        <p:spPr>
          <a:xfrm>
            <a:off x="4771145" y="1068077"/>
            <a:ext cx="4227978" cy="251564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126ACD0-554E-499B-B71A-8D898D2FD071}"/>
              </a:ext>
            </a:extLst>
          </p:cNvPr>
          <p:cNvPicPr>
            <a:picLocks noChangeAspect="1"/>
          </p:cNvPicPr>
          <p:nvPr/>
        </p:nvPicPr>
        <p:blipFill>
          <a:blip r:embed="rId3"/>
          <a:stretch>
            <a:fillRect/>
          </a:stretch>
        </p:blipFill>
        <p:spPr>
          <a:xfrm>
            <a:off x="167459" y="1023036"/>
            <a:ext cx="4269599" cy="2560688"/>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79782" y="3695918"/>
            <a:ext cx="8519341" cy="2764206"/>
          </a:xfrm>
        </p:spPr>
        <p:txBody>
          <a:bodyPr/>
          <a:lstStyle/>
          <a:p>
            <a:pPr marL="131445" indent="0">
              <a:buNone/>
            </a:pPr>
            <a:r>
              <a:rPr lang="en-US" dirty="0"/>
              <a:t>Configure in </a:t>
            </a:r>
            <a:r>
              <a:rPr lang="en-US" b="1" dirty="0"/>
              <a:t>Tester </a:t>
            </a:r>
            <a:r>
              <a:rPr lang="en-US" dirty="0"/>
              <a:t>Port A local profile:</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a:t>
            </a:r>
            <a:r>
              <a:rPr lang="en-US" dirty="0"/>
              <a:t> &gt; </a:t>
            </a:r>
            <a:r>
              <a:rPr lang="en-US" u="sng" dirty="0"/>
              <a:t>Use DHCP</a:t>
            </a:r>
            <a:r>
              <a:rPr lang="en-US" dirty="0"/>
              <a:t> := </a:t>
            </a:r>
            <a:r>
              <a:rPr lang="en-US" i="1" dirty="0"/>
              <a:t>No</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 &gt; Static IPv4 address</a:t>
            </a:r>
            <a:r>
              <a:rPr lang="en-US" dirty="0"/>
              <a:t> := </a:t>
            </a:r>
            <a:r>
              <a:rPr lang="en-US" i="1" dirty="0"/>
              <a:t>10.10.10.1</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a:t>
            </a:r>
            <a:r>
              <a:rPr lang="en-US" dirty="0"/>
              <a:t> &gt; </a:t>
            </a:r>
            <a:r>
              <a:rPr lang="en-US" u="sng" dirty="0"/>
              <a:t>Static IPv4 network mask</a:t>
            </a:r>
            <a:r>
              <a:rPr lang="en-US" dirty="0"/>
              <a:t> := </a:t>
            </a:r>
            <a:r>
              <a:rPr lang="en-US" i="1" dirty="0"/>
              <a:t>255.0.0.0</a:t>
            </a:r>
          </a:p>
          <a:p>
            <a:pPr marL="131445" indent="0">
              <a:buNone/>
            </a:pPr>
            <a:r>
              <a:rPr lang="en-US" dirty="0"/>
              <a:t>Configure also </a:t>
            </a:r>
            <a:r>
              <a:rPr lang="en-US" b="1" dirty="0"/>
              <a:t>Tester </a:t>
            </a:r>
            <a:r>
              <a:rPr lang="en-US" dirty="0"/>
              <a:t>Port B local profile:</a:t>
            </a:r>
            <a:endParaRPr lang="en-US" i="1" u="sng" dirty="0"/>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a:t>
            </a:r>
            <a:r>
              <a:rPr lang="en-US" dirty="0"/>
              <a:t> &gt; </a:t>
            </a:r>
            <a:r>
              <a:rPr lang="en-US" u="sng" dirty="0"/>
              <a:t>Use DHCP</a:t>
            </a:r>
            <a:r>
              <a:rPr lang="en-US" dirty="0"/>
              <a:t> := </a:t>
            </a:r>
            <a:r>
              <a:rPr lang="en-US" i="1" dirty="0"/>
              <a:t>No</a:t>
            </a:r>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 &gt; Static IPv4 address</a:t>
            </a:r>
            <a:r>
              <a:rPr lang="en-US" dirty="0"/>
              <a:t> := </a:t>
            </a:r>
            <a:r>
              <a:rPr lang="en-US" i="1" dirty="0"/>
              <a:t>10.10.10.2</a:t>
            </a:r>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a:t>
            </a:r>
            <a:r>
              <a:rPr lang="en-US" dirty="0"/>
              <a:t> &gt; </a:t>
            </a:r>
            <a:r>
              <a:rPr lang="en-US" u="sng" dirty="0"/>
              <a:t>Static IPv4 network mask</a:t>
            </a:r>
            <a:r>
              <a:rPr lang="en-US" dirty="0"/>
              <a:t> := </a:t>
            </a:r>
            <a:r>
              <a:rPr lang="en-US" i="1" dirty="0"/>
              <a:t>255.0.0.0</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IP</a:t>
            </a:r>
            <a:r>
              <a:rPr lang="en-US" dirty="0"/>
              <a:t> layer</a:t>
            </a:r>
          </a:p>
        </p:txBody>
      </p:sp>
      <p:grpSp>
        <p:nvGrpSpPr>
          <p:cNvPr id="6" name="Google Shape;1109;p19"/>
          <p:cNvGrpSpPr/>
          <p:nvPr/>
        </p:nvGrpSpPr>
        <p:grpSpPr>
          <a:xfrm>
            <a:off x="7473949" y="1713240"/>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2978727" y="1726118"/>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spTree>
    <p:extLst>
      <p:ext uri="{BB962C8B-B14F-4D97-AF65-F5344CB8AC3E}">
        <p14:creationId xmlns:p14="http://schemas.microsoft.com/office/powerpoint/2010/main" val="19543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9DA977-0D3E-40DE-B598-26C61F8FD90E}"/>
              </a:ext>
            </a:extLst>
          </p:cNvPr>
          <p:cNvPicPr>
            <a:picLocks noChangeAspect="1"/>
          </p:cNvPicPr>
          <p:nvPr/>
        </p:nvPicPr>
        <p:blipFill>
          <a:blip r:embed="rId2"/>
          <a:stretch>
            <a:fillRect/>
          </a:stretch>
        </p:blipFill>
        <p:spPr>
          <a:xfrm>
            <a:off x="4773319" y="1056570"/>
            <a:ext cx="4231699" cy="25200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76727CE-D48B-4EFD-BD2C-E44F7B99EA89}"/>
              </a:ext>
            </a:extLst>
          </p:cNvPr>
          <p:cNvPicPr>
            <a:picLocks noChangeAspect="1"/>
          </p:cNvPicPr>
          <p:nvPr/>
        </p:nvPicPr>
        <p:blipFill>
          <a:blip r:embed="rId3"/>
          <a:stretch>
            <a:fillRect/>
          </a:stretch>
        </p:blipFill>
        <p:spPr>
          <a:xfrm>
            <a:off x="176609" y="1057898"/>
            <a:ext cx="4249286" cy="2538948"/>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176610" y="4331854"/>
            <a:ext cx="8799932" cy="2247539"/>
          </a:xfrm>
        </p:spPr>
        <p:txBody>
          <a:bodyPr/>
          <a:lstStyle/>
          <a:p>
            <a:pPr marL="131445" indent="0">
              <a:buNone/>
            </a:pPr>
            <a:r>
              <a:rPr lang="en-US" dirty="0"/>
              <a:t>Configure in </a:t>
            </a:r>
            <a:r>
              <a:rPr lang="en-US" b="1" dirty="0"/>
              <a:t>Tester </a:t>
            </a:r>
            <a:r>
              <a:rPr lang="en-US" dirty="0"/>
              <a:t>the MPLS stack:</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MPLS</a:t>
            </a:r>
            <a:r>
              <a:rPr lang="en-US" dirty="0"/>
              <a:t> &gt; </a:t>
            </a:r>
            <a:r>
              <a:rPr lang="en-US" u="sng" dirty="0"/>
              <a:t>Flow A1</a:t>
            </a:r>
            <a:r>
              <a:rPr lang="en-US" dirty="0"/>
              <a:t> &gt; Stack Configuration := </a:t>
            </a:r>
            <a:r>
              <a:rPr lang="en-US" i="1" dirty="0"/>
              <a:t>Single MPLS label</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MPLS</a:t>
            </a:r>
            <a:r>
              <a:rPr lang="en-US" dirty="0"/>
              <a:t> &gt; </a:t>
            </a:r>
            <a:r>
              <a:rPr lang="en-US" u="sng" dirty="0"/>
              <a:t>Flow A1</a:t>
            </a:r>
            <a:r>
              <a:rPr lang="en-US" dirty="0"/>
              <a:t>  &gt; Bottom label := </a:t>
            </a:r>
            <a:r>
              <a:rPr lang="en-US" i="1" dirty="0"/>
              <a:t>1001</a:t>
            </a:r>
          </a:p>
        </p:txBody>
      </p:sp>
      <p:sp>
        <p:nvSpPr>
          <p:cNvPr id="3" name="Title 2"/>
          <p:cNvSpPr>
            <a:spLocks noGrp="1"/>
          </p:cNvSpPr>
          <p:nvPr>
            <p:ph type="title"/>
          </p:nvPr>
        </p:nvSpPr>
        <p:spPr/>
        <p:txBody>
          <a:bodyPr/>
          <a:lstStyle/>
          <a:p>
            <a:r>
              <a:rPr lang="en-US" dirty="0"/>
              <a:t>Configure the </a:t>
            </a:r>
            <a:r>
              <a:rPr lang="en-US" b="1" dirty="0"/>
              <a:t>MPLS</a:t>
            </a:r>
            <a:r>
              <a:rPr lang="en-US" dirty="0"/>
              <a:t> layer</a:t>
            </a:r>
          </a:p>
        </p:txBody>
      </p:sp>
      <p:grpSp>
        <p:nvGrpSpPr>
          <p:cNvPr id="6" name="Google Shape;1109;p19"/>
          <p:cNvGrpSpPr/>
          <p:nvPr/>
        </p:nvGrpSpPr>
        <p:grpSpPr>
          <a:xfrm>
            <a:off x="5935177" y="2082890"/>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9103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4FE28F8-0DC9-03C7-2E4C-520F3EAAAB87}"/>
              </a:ext>
            </a:extLst>
          </p:cNvPr>
          <p:cNvPicPr>
            <a:picLocks noChangeAspect="1"/>
          </p:cNvPicPr>
          <p:nvPr/>
        </p:nvPicPr>
        <p:blipFill>
          <a:blip r:embed="rId2"/>
          <a:stretch>
            <a:fillRect/>
          </a:stretch>
        </p:blipFill>
        <p:spPr>
          <a:xfrm>
            <a:off x="2291150" y="1254215"/>
            <a:ext cx="4561699" cy="2742203"/>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81643" y="4492170"/>
            <a:ext cx="8980713" cy="2087223"/>
          </a:xfrm>
        </p:spPr>
        <p:txBody>
          <a:bodyPr/>
          <a:lstStyle/>
          <a:p>
            <a:pPr marL="131445" indent="0">
              <a:buNone/>
            </a:pPr>
            <a:r>
              <a:rPr lang="en-US" dirty="0"/>
              <a:t>Configure in </a:t>
            </a:r>
            <a:r>
              <a:rPr lang="en-US" b="1" dirty="0"/>
              <a:t>Tester </a:t>
            </a:r>
            <a:r>
              <a:rPr lang="en-US" dirty="0"/>
              <a:t>the destination IP address to be the Port B address:</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Network Layer</a:t>
            </a:r>
            <a:r>
              <a:rPr lang="en-US" dirty="0"/>
              <a:t> &gt; </a:t>
            </a:r>
            <a:r>
              <a:rPr lang="en-US" u="sng" dirty="0"/>
              <a:t>Flow A1</a:t>
            </a:r>
            <a:r>
              <a:rPr lang="en-US" dirty="0"/>
              <a:t> &gt; </a:t>
            </a:r>
            <a:r>
              <a:rPr lang="en-US" u="sng" dirty="0"/>
              <a:t>Destination address from </a:t>
            </a:r>
            <a:r>
              <a:rPr lang="en-US" dirty="0"/>
              <a:t> := </a:t>
            </a:r>
            <a:r>
              <a:rPr lang="en-US" i="1" dirty="0"/>
              <a:t>Port B</a:t>
            </a:r>
            <a:endParaRPr lang="en-US" dirty="0"/>
          </a:p>
        </p:txBody>
      </p:sp>
      <p:sp>
        <p:nvSpPr>
          <p:cNvPr id="3" name="Title 2"/>
          <p:cNvSpPr>
            <a:spLocks noGrp="1"/>
          </p:cNvSpPr>
          <p:nvPr>
            <p:ph type="title"/>
          </p:nvPr>
        </p:nvSpPr>
        <p:spPr/>
        <p:txBody>
          <a:bodyPr/>
          <a:lstStyle/>
          <a:p>
            <a:r>
              <a:rPr lang="en-US" dirty="0"/>
              <a:t>Configure the </a:t>
            </a:r>
            <a:r>
              <a:rPr lang="en-US" b="1" dirty="0"/>
              <a:t>IP</a:t>
            </a:r>
            <a:r>
              <a:rPr lang="en-US" dirty="0"/>
              <a:t> layer</a:t>
            </a:r>
          </a:p>
        </p:txBody>
      </p:sp>
      <p:grpSp>
        <p:nvGrpSpPr>
          <p:cNvPr id="6" name="Google Shape;1109;p19"/>
          <p:cNvGrpSpPr/>
          <p:nvPr/>
        </p:nvGrpSpPr>
        <p:grpSpPr>
          <a:xfrm>
            <a:off x="5338864" y="2721256"/>
            <a:ext cx="591940" cy="481707"/>
            <a:chOff x="1707517" y="1467106"/>
            <a:chExt cx="591940" cy="481707"/>
          </a:xfrm>
        </p:grpSpPr>
        <p:pic>
          <p:nvPicPr>
            <p:cNvPr id="7" name="Google Shape;1110;p19"/>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3551828" y="1850660"/>
            <a:ext cx="591940" cy="481667"/>
            <a:chOff x="1707517" y="1467106"/>
            <a:chExt cx="591940" cy="481667"/>
          </a:xfrm>
        </p:grpSpPr>
        <p:pic>
          <p:nvPicPr>
            <p:cNvPr id="10" name="Google Shape;1110;p19"/>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65489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750465"/>
            <a:ext cx="8252691" cy="2964371"/>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Ramp</a:t>
            </a:r>
          </a:p>
          <a:p>
            <a:pPr marL="131445" indent="0">
              <a:buNone/>
            </a:pPr>
            <a:r>
              <a:rPr lang="en-US" dirty="0"/>
              <a:t>Configure the bandwidth parameters:</a:t>
            </a:r>
          </a:p>
          <a:p>
            <a:pPr marL="474345" indent="-342900">
              <a:buFont typeface="+mj-lt"/>
              <a:buAutoNum type="arabicPeriod" startAt="2"/>
            </a:pPr>
            <a:r>
              <a:rPr lang="en-US" u="sng" dirty="0"/>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a:t>Transmission rate</a:t>
            </a:r>
            <a:r>
              <a:rPr lang="en-US" dirty="0"/>
              <a:t> :=</a:t>
            </a:r>
            <a:br>
              <a:rPr lang="en-US" dirty="0"/>
            </a:br>
            <a:r>
              <a:rPr lang="en-US" dirty="0"/>
              <a:t>[</a:t>
            </a:r>
            <a:r>
              <a:rPr lang="en-US" i="1" dirty="0"/>
              <a:t>Rate </a:t>
            </a:r>
            <a:r>
              <a:rPr lang="en-US" i="1" dirty="0" err="1"/>
              <a:t>fr</a:t>
            </a:r>
            <a:r>
              <a:rPr lang="en-US" i="1" dirty="0"/>
              <a:t>/s | Rate (Mb/s) | Rate (%) …</a:t>
            </a:r>
            <a:r>
              <a:rPr lang="en-US" dirty="0"/>
              <a:t>]</a:t>
            </a:r>
          </a:p>
          <a:p>
            <a:pPr marL="474345" indent="-342900">
              <a:buFont typeface="+mj-lt"/>
              <a:buAutoNum type="arabicPeriod" startAt="2"/>
            </a:pPr>
            <a:r>
              <a:rPr lang="en-US" dirty="0"/>
              <a:t>Program the payload to a PRBS:</a:t>
            </a:r>
            <a:br>
              <a:rPr lang="en-US" dirty="0"/>
            </a:br>
            <a:r>
              <a:rPr lang="en-US" u="sng" dirty="0"/>
              <a:t>Config</a:t>
            </a:r>
            <a:r>
              <a:rPr lang="en-US" dirty="0"/>
              <a:t> &gt; </a:t>
            </a:r>
            <a:r>
              <a:rPr lang="en-US" u="sng" dirty="0"/>
              <a:t>Port A</a:t>
            </a:r>
            <a:r>
              <a:rPr lang="en-US" dirty="0"/>
              <a:t> &gt;  Payload &gt;  Flow A1 &gt; </a:t>
            </a:r>
            <a:r>
              <a:rPr lang="en-US" u="sng" dirty="0"/>
              <a:t>Payload type</a:t>
            </a:r>
            <a:r>
              <a:rPr lang="en-US" dirty="0"/>
              <a:t> := </a:t>
            </a:r>
            <a:r>
              <a:rPr lang="en-US" i="1" dirty="0"/>
              <a:t>BERT</a:t>
            </a:r>
            <a:br>
              <a:rPr lang="en-US" i="1" dirty="0"/>
            </a:br>
            <a:r>
              <a:rPr lang="en-US" u="sng" dirty="0"/>
              <a:t>Config</a:t>
            </a:r>
            <a:r>
              <a:rPr lang="en-US" dirty="0"/>
              <a:t> &gt; </a:t>
            </a:r>
            <a:r>
              <a:rPr lang="en-US" u="sng" dirty="0"/>
              <a:t>Port A</a:t>
            </a:r>
            <a:r>
              <a:rPr lang="en-US" dirty="0"/>
              <a:t> &gt; Payload &gt; Flow A1 &gt; </a:t>
            </a:r>
            <a:r>
              <a:rPr lang="en-US" u="sng" dirty="0"/>
              <a:t>BERT patterns</a:t>
            </a:r>
            <a:r>
              <a:rPr lang="en-US" dirty="0"/>
              <a:t> := </a:t>
            </a:r>
            <a:r>
              <a:rPr lang="en-US" i="1" dirty="0"/>
              <a:t>ITU PBS 2^11</a:t>
            </a:r>
          </a:p>
          <a:p>
            <a:pPr marL="474345" indent="-342900">
              <a:buFont typeface="+mj-lt"/>
              <a:buAutoNum type="arabicPeriod" startAt="2"/>
            </a:pPr>
            <a:r>
              <a:rPr lang="en-US" dirty="0"/>
              <a:t>Set the payload in Port B, flow B1 in the same way.</a:t>
            </a:r>
          </a:p>
          <a:p>
            <a:pPr marL="131445" indent="0">
              <a:buNone/>
            </a:pPr>
            <a:endParaRPr lang="en-US" i="1" dirty="0"/>
          </a:p>
        </p:txBody>
      </p:sp>
      <p:sp>
        <p:nvSpPr>
          <p:cNvPr id="3" name="Title 2"/>
          <p:cNvSpPr>
            <a:spLocks noGrp="1"/>
          </p:cNvSpPr>
          <p:nvPr>
            <p:ph type="title"/>
          </p:nvPr>
        </p:nvSpPr>
        <p:spPr/>
        <p:txBody>
          <a:bodyPr/>
          <a:lstStyle/>
          <a:p>
            <a:r>
              <a:rPr lang="en-US" dirty="0"/>
              <a:t>Configure Traffic Profile</a:t>
            </a:r>
          </a:p>
        </p:txBody>
      </p:sp>
      <p:pic>
        <p:nvPicPr>
          <p:cNvPr id="4" name="Picture 3"/>
          <p:cNvPicPr>
            <a:picLocks noChangeAspect="1"/>
          </p:cNvPicPr>
          <p:nvPr/>
        </p:nvPicPr>
        <p:blipFill>
          <a:blip r:embed="rId3"/>
          <a:stretch>
            <a:fillRect/>
          </a:stretch>
        </p:blipFill>
        <p:spPr>
          <a:xfrm>
            <a:off x="232406" y="1059556"/>
            <a:ext cx="4225583"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4730589" y="1059556"/>
            <a:ext cx="4216969"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7169161" y="2596816"/>
            <a:ext cx="752871" cy="712130"/>
            <a:chOff x="1627051" y="1351168"/>
            <a:chExt cx="752871" cy="712130"/>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9" name="Google Shape;1109;p19"/>
          <p:cNvGrpSpPr/>
          <p:nvPr/>
        </p:nvGrpSpPr>
        <p:grpSpPr>
          <a:xfrm>
            <a:off x="1374369" y="1557365"/>
            <a:ext cx="672405" cy="1358382"/>
            <a:chOff x="1776618" y="1671814"/>
            <a:chExt cx="672405" cy="1358382"/>
          </a:xfrm>
        </p:grpSpPr>
        <p:pic>
          <p:nvPicPr>
            <p:cNvPr id="10" name="Google Shape;1110;p19"/>
            <p:cNvPicPr preferRelativeResize="0"/>
            <p:nvPr/>
          </p:nvPicPr>
          <p:blipFill rotWithShape="1">
            <a:blip r:embed="rId5">
              <a:alphaModFix/>
            </a:blip>
            <a:srcRect/>
            <a:stretch/>
          </p:blipFill>
          <p:spPr>
            <a:xfrm rot="3596860">
              <a:off x="1912926" y="2494100"/>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8626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7B521-CE41-4F01-B67D-DB981F700158}"/>
              </a:ext>
            </a:extLst>
          </p:cNvPr>
          <p:cNvPicPr>
            <a:picLocks noChangeAspect="1"/>
          </p:cNvPicPr>
          <p:nvPr/>
        </p:nvPicPr>
        <p:blipFill>
          <a:blip r:embed="rId2"/>
          <a:stretch>
            <a:fillRect/>
          </a:stretch>
        </p:blipFill>
        <p:spPr>
          <a:xfrm>
            <a:off x="200573" y="1241655"/>
            <a:ext cx="4267169" cy="2526122"/>
          </a:xfrm>
          <a:prstGeom prst="rect">
            <a:avLst/>
          </a:prstGeom>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a:t>You can spot the frame and the test profile configured at Flow A1 including the type of traffic to be generated at Port A including the flow, the Physical layer, the Ethernet frame, MAC addresses, the PRBS generated, etc.</a:t>
            </a:r>
          </a:p>
          <a:p>
            <a:pPr marL="474345" indent="-342900">
              <a:buFont typeface="+mj-lt"/>
              <a:buAutoNum type="arabicPeriod"/>
            </a:pPr>
            <a:r>
              <a:rPr lang="en-US" dirty="0"/>
              <a:t>Make sure that Filter B1 is configured to match the traffic from Port A </a:t>
            </a:r>
            <a:br>
              <a:rPr lang="en-US" dirty="0"/>
            </a:br>
            <a:r>
              <a:rPr lang="en-US" u="sng" dirty="0"/>
              <a:t>Config</a:t>
            </a:r>
            <a:r>
              <a:rPr lang="en-US" dirty="0"/>
              <a:t> &gt; </a:t>
            </a:r>
            <a:r>
              <a:rPr lang="en-US" u="sng" dirty="0"/>
              <a:t>Port B</a:t>
            </a:r>
            <a:r>
              <a:rPr lang="en-US" dirty="0"/>
              <a:t> &gt; </a:t>
            </a:r>
            <a:r>
              <a:rPr lang="en-US" u="sng" dirty="0"/>
              <a:t>Filters</a:t>
            </a:r>
            <a:r>
              <a:rPr lang="en-US" dirty="0"/>
              <a:t> &gt; </a:t>
            </a:r>
            <a:r>
              <a:rPr lang="en-US" u="sng" dirty="0"/>
              <a:t>Filter B1</a:t>
            </a:r>
            <a:r>
              <a:rPr lang="en-US" dirty="0"/>
              <a:t> &gt; </a:t>
            </a:r>
            <a:r>
              <a:rPr lang="en-US" u="sng" dirty="0"/>
              <a:t>Filter mode</a:t>
            </a:r>
            <a:r>
              <a:rPr lang="en-US" dirty="0"/>
              <a:t> := </a:t>
            </a:r>
            <a:r>
              <a:rPr lang="en-US" i="1" dirty="0"/>
              <a:t>Match port A</a:t>
            </a:r>
          </a:p>
          <a:p>
            <a:pPr marL="474345" indent="-342900">
              <a:buFont typeface="+mj-lt"/>
              <a:buAutoNum type="arabicPeriod"/>
            </a:pPr>
            <a:r>
              <a:rPr lang="en-US" dirty="0"/>
              <a:t>Press RUN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sp>
        <p:nvSpPr>
          <p:cNvPr id="11" name="Google Shape;1057;p16"/>
          <p:cNvSpPr/>
          <p:nvPr/>
        </p:nvSpPr>
        <p:spPr>
          <a:xfrm>
            <a:off x="200573"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pic>
        <p:nvPicPr>
          <p:cNvPr id="6" name="Picture 5">
            <a:extLst>
              <a:ext uri="{FF2B5EF4-FFF2-40B4-BE49-F238E27FC236}">
                <a16:creationId xmlns:a16="http://schemas.microsoft.com/office/drawing/2014/main" id="{6A9D1313-5A74-40D4-ABF1-781FAD32594F}"/>
              </a:ext>
            </a:extLst>
          </p:cNvPr>
          <p:cNvPicPr>
            <a:picLocks noChangeAspect="1"/>
          </p:cNvPicPr>
          <p:nvPr/>
        </p:nvPicPr>
        <p:blipFill>
          <a:blip r:embed="rId4"/>
          <a:stretch>
            <a:fillRect/>
          </a:stretch>
        </p:blipFill>
        <p:spPr>
          <a:xfrm>
            <a:off x="4650149" y="1241655"/>
            <a:ext cx="4255651" cy="2541717"/>
          </a:xfrm>
          <a:prstGeom prst="rect">
            <a:avLst/>
          </a:prstGeom>
        </p:spPr>
      </p:pic>
      <p:sp>
        <p:nvSpPr>
          <p:cNvPr id="18" name="Google Shape;1057;p16">
            <a:extLst>
              <a:ext uri="{FF2B5EF4-FFF2-40B4-BE49-F238E27FC236}">
                <a16:creationId xmlns:a16="http://schemas.microsoft.com/office/drawing/2014/main" id="{1555A31C-613C-483D-A89C-00795275F358}"/>
              </a:ext>
            </a:extLst>
          </p:cNvPr>
          <p:cNvSpPr/>
          <p:nvPr/>
        </p:nvSpPr>
        <p:spPr>
          <a:xfrm>
            <a:off x="6132946" y="1401779"/>
            <a:ext cx="2539064" cy="2242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390425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02D74-ABF8-45D0-A354-3855A0F88A13}"/>
              </a:ext>
            </a:extLst>
          </p:cNvPr>
          <p:cNvPicPr>
            <a:picLocks noChangeAspect="1"/>
          </p:cNvPicPr>
          <p:nvPr/>
        </p:nvPicPr>
        <p:blipFill>
          <a:blip r:embed="rId2"/>
          <a:stretch>
            <a:fillRect/>
          </a:stretch>
        </p:blipFill>
        <p:spPr>
          <a:xfrm>
            <a:off x="4741407" y="1360279"/>
            <a:ext cx="4209882" cy="2523822"/>
          </a:xfrm>
          <a:prstGeom prst="rect">
            <a:avLst/>
          </a:prstGeom>
        </p:spPr>
      </p:pic>
      <p:pic>
        <p:nvPicPr>
          <p:cNvPr id="5" name="Picture 4">
            <a:extLst>
              <a:ext uri="{FF2B5EF4-FFF2-40B4-BE49-F238E27FC236}">
                <a16:creationId xmlns:a16="http://schemas.microsoft.com/office/drawing/2014/main" id="{8D975760-970C-41DD-A485-F82AE43710BE}"/>
              </a:ext>
            </a:extLst>
          </p:cNvPr>
          <p:cNvPicPr>
            <a:picLocks noChangeAspect="1"/>
          </p:cNvPicPr>
          <p:nvPr/>
        </p:nvPicPr>
        <p:blipFill>
          <a:blip r:embed="rId3"/>
          <a:stretch>
            <a:fillRect/>
          </a:stretch>
        </p:blipFill>
        <p:spPr>
          <a:xfrm>
            <a:off x="184798" y="1356410"/>
            <a:ext cx="4187176" cy="2496603"/>
          </a:xfrm>
          <a:prstGeom prst="rect">
            <a:avLst/>
          </a:prstGeom>
        </p:spPr>
      </p:pic>
      <p:sp>
        <p:nvSpPr>
          <p:cNvPr id="2" name="Text Placeholder 1"/>
          <p:cNvSpPr>
            <a:spLocks noGrp="1"/>
          </p:cNvSpPr>
          <p:nvPr>
            <p:ph type="body" idx="1"/>
          </p:nvPr>
        </p:nvSpPr>
        <p:spPr>
          <a:xfrm>
            <a:off x="461962" y="3845279"/>
            <a:ext cx="8220075" cy="2643831"/>
          </a:xfrm>
        </p:spPr>
        <p:txBody>
          <a:bodyPr/>
          <a:lstStyle/>
          <a:p>
            <a:pPr marL="131445" indent="0">
              <a:buNone/>
            </a:pPr>
            <a:r>
              <a:rPr lang="en-US" dirty="0"/>
              <a:t>You can see now you are receiving MPLS labels from the following menu: </a:t>
            </a:r>
          </a:p>
          <a:p>
            <a:pPr marL="474345" indent="-342900">
              <a:buFont typeface="+mj-lt"/>
              <a:buAutoNum type="arabicPeriod"/>
            </a:pPr>
            <a:r>
              <a:rPr lang="en-US" u="sng" dirty="0"/>
              <a:t>Results</a:t>
            </a:r>
            <a:r>
              <a:rPr lang="en-US" dirty="0"/>
              <a:t> &gt; </a:t>
            </a:r>
            <a:r>
              <a:rPr lang="en-US" u="sng" dirty="0"/>
              <a:t>Port B</a:t>
            </a:r>
            <a:r>
              <a:rPr lang="en-US" dirty="0"/>
              <a:t> &gt; </a:t>
            </a:r>
            <a:r>
              <a:rPr lang="en-US" u="sng" dirty="0"/>
              <a:t>MPLS statistics</a:t>
            </a:r>
          </a:p>
          <a:p>
            <a:pPr marL="474345" indent="-342900">
              <a:buFont typeface="+mj-lt"/>
              <a:buAutoNum type="arabicPeriod"/>
            </a:pPr>
            <a:r>
              <a:rPr lang="en-US" dirty="0"/>
              <a:t>Press LED symbol and select Port B</a:t>
            </a:r>
          </a:p>
          <a:p>
            <a:pPr marL="474345" indent="-342900">
              <a:buFont typeface="+mj-lt"/>
              <a:buAutoNum type="arabicPeriod"/>
            </a:pPr>
            <a:r>
              <a:rPr lang="en-US" dirty="0"/>
              <a:t>Immediately the RX LED will turn green indicating the reception of traffic</a:t>
            </a:r>
          </a:p>
          <a:p>
            <a:pPr marL="474345" indent="-342900">
              <a:buFont typeface="+mj-lt"/>
              <a:buAutoNum type="arabicPeriod"/>
            </a:pPr>
            <a:r>
              <a:rPr lang="en-US" dirty="0"/>
              <a:t>As you have selected a PRBS spot the LED indicating that the pattern is being received correctly</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grpSp>
        <p:nvGrpSpPr>
          <p:cNvPr id="18" name="Group 17"/>
          <p:cNvGrpSpPr/>
          <p:nvPr/>
        </p:nvGrpSpPr>
        <p:grpSpPr>
          <a:xfrm>
            <a:off x="0" y="1301665"/>
            <a:ext cx="591940" cy="512485"/>
            <a:chOff x="1707517" y="1467106"/>
            <a:chExt cx="591940" cy="512485"/>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0" name="TextBox 19"/>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
        <p:nvSpPr>
          <p:cNvPr id="21" name="Google Shape;1057;p16"/>
          <p:cNvSpPr/>
          <p:nvPr/>
        </p:nvSpPr>
        <p:spPr>
          <a:xfrm>
            <a:off x="192711" y="1961754"/>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4" name="Google Shape;1057;p16"/>
          <p:cNvSpPr/>
          <p:nvPr/>
        </p:nvSpPr>
        <p:spPr>
          <a:xfrm>
            <a:off x="187945"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5" name="Group 24"/>
          <p:cNvGrpSpPr/>
          <p:nvPr/>
        </p:nvGrpSpPr>
        <p:grpSpPr>
          <a:xfrm>
            <a:off x="461962" y="1406560"/>
            <a:ext cx="661687" cy="606314"/>
            <a:chOff x="2428577" y="851280"/>
            <a:chExt cx="661687" cy="60631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7" name="TextBox 26"/>
            <p:cNvSpPr txBox="1"/>
            <p:nvPr/>
          </p:nvSpPr>
          <p:spPr>
            <a:xfrm>
              <a:off x="2640046" y="851280"/>
              <a:ext cx="284052" cy="307777"/>
            </a:xfrm>
            <a:prstGeom prst="rect">
              <a:avLst/>
            </a:prstGeom>
            <a:noFill/>
          </p:spPr>
          <p:txBody>
            <a:bodyPr wrap="none" rtlCol="0">
              <a:spAutoFit/>
            </a:bodyPr>
            <a:lstStyle/>
            <a:p>
              <a:r>
                <a:rPr lang="en-US" dirty="0">
                  <a:solidFill>
                    <a:schemeClr val="accent6">
                      <a:lumMod val="20000"/>
                      <a:lumOff val="80000"/>
                    </a:schemeClr>
                  </a:solidFill>
                </a:rPr>
                <a:t>3</a:t>
              </a:r>
            </a:p>
          </p:txBody>
        </p:sp>
      </p:grpSp>
      <p:grpSp>
        <p:nvGrpSpPr>
          <p:cNvPr id="33" name="Group 32"/>
          <p:cNvGrpSpPr/>
          <p:nvPr/>
        </p:nvGrpSpPr>
        <p:grpSpPr>
          <a:xfrm>
            <a:off x="0" y="2468704"/>
            <a:ext cx="661687" cy="606314"/>
            <a:chOff x="2428577" y="851280"/>
            <a:chExt cx="661687" cy="606314"/>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5" name="TextBox 34"/>
            <p:cNvSpPr txBox="1"/>
            <p:nvPr/>
          </p:nvSpPr>
          <p:spPr>
            <a:xfrm>
              <a:off x="2640046" y="851280"/>
              <a:ext cx="284052" cy="307777"/>
            </a:xfrm>
            <a:prstGeom prst="rect">
              <a:avLst/>
            </a:prstGeom>
            <a:noFill/>
          </p:spPr>
          <p:txBody>
            <a:bodyPr wrap="none" rtlCol="0">
              <a:spAutoFit/>
            </a:bodyPr>
            <a:lstStyle/>
            <a:p>
              <a:r>
                <a:rPr lang="en-US" dirty="0">
                  <a:solidFill>
                    <a:schemeClr val="accent6">
                      <a:lumMod val="20000"/>
                      <a:lumOff val="80000"/>
                    </a:schemeClr>
                  </a:solidFill>
                </a:rPr>
                <a:t>4</a:t>
              </a:r>
            </a:p>
          </p:txBody>
        </p:sp>
      </p:grpSp>
      <p:grpSp>
        <p:nvGrpSpPr>
          <p:cNvPr id="36" name="Group 35"/>
          <p:cNvGrpSpPr/>
          <p:nvPr/>
        </p:nvGrpSpPr>
        <p:grpSpPr>
          <a:xfrm>
            <a:off x="2708531" y="741267"/>
            <a:ext cx="661687" cy="606314"/>
            <a:chOff x="2428577" y="851280"/>
            <a:chExt cx="661687" cy="606314"/>
          </a:xfrm>
        </p:grpSpPr>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grpSp>
        <p:nvGrpSpPr>
          <p:cNvPr id="39" name="Group 38"/>
          <p:cNvGrpSpPr/>
          <p:nvPr/>
        </p:nvGrpSpPr>
        <p:grpSpPr>
          <a:xfrm>
            <a:off x="6670931" y="774008"/>
            <a:ext cx="661687" cy="606314"/>
            <a:chOff x="2428577" y="851280"/>
            <a:chExt cx="661687" cy="606314"/>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40"/>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Tree>
    <p:extLst>
      <p:ext uri="{BB962C8B-B14F-4D97-AF65-F5344CB8AC3E}">
        <p14:creationId xmlns:p14="http://schemas.microsoft.com/office/powerpoint/2010/main" val="191158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23D5B57-089E-85A2-4FA1-BDF70B24BE0F}"/>
              </a:ext>
            </a:extLst>
          </p:cNvPr>
          <p:cNvPicPr>
            <a:picLocks noChangeAspect="1"/>
          </p:cNvPicPr>
          <p:nvPr/>
        </p:nvPicPr>
        <p:blipFill>
          <a:blip r:embed="rId2"/>
          <a:stretch>
            <a:fillRect/>
          </a:stretch>
        </p:blipFill>
        <p:spPr>
          <a:xfrm>
            <a:off x="2384556" y="1456110"/>
            <a:ext cx="4219414" cy="2540097"/>
          </a:xfrm>
          <a:prstGeom prst="rect">
            <a:avLst/>
          </a:prstGeom>
        </p:spPr>
      </p:pic>
      <p:sp>
        <p:nvSpPr>
          <p:cNvPr id="2" name="Text Placeholder 1"/>
          <p:cNvSpPr>
            <a:spLocks noGrp="1"/>
          </p:cNvSpPr>
          <p:nvPr>
            <p:ph type="body" idx="1"/>
          </p:nvPr>
        </p:nvSpPr>
        <p:spPr>
          <a:xfrm>
            <a:off x="461962" y="4294744"/>
            <a:ext cx="8220075" cy="2194366"/>
          </a:xfrm>
        </p:spPr>
        <p:txBody>
          <a:bodyPr/>
          <a:lstStyle/>
          <a:p>
            <a:pPr marL="131445" indent="0">
              <a:buNone/>
            </a:pPr>
            <a:r>
              <a:rPr lang="en-US" dirty="0"/>
              <a:t>You can see now you are receiving MPLS labels from the following menu: </a:t>
            </a:r>
          </a:p>
          <a:p>
            <a:pPr marL="474345" indent="-342900">
              <a:buFont typeface="+mj-lt"/>
              <a:buAutoNum type="arabicPeriod"/>
            </a:pPr>
            <a:r>
              <a:rPr lang="en-US" dirty="0"/>
              <a:t>You can spot other results for instance some statistics regarding traffic:</a:t>
            </a:r>
            <a:br>
              <a:rPr lang="en-US" dirty="0"/>
            </a:br>
            <a:r>
              <a:rPr lang="en-US" u="sng" dirty="0"/>
              <a:t>Results</a:t>
            </a:r>
            <a:r>
              <a:rPr lang="en-US" dirty="0"/>
              <a:t> &gt; </a:t>
            </a:r>
            <a:r>
              <a:rPr lang="en-US" u="sng" dirty="0"/>
              <a:t>Port B</a:t>
            </a:r>
            <a:r>
              <a:rPr lang="en-US" dirty="0"/>
              <a:t> &gt; </a:t>
            </a:r>
            <a:r>
              <a:rPr lang="en-US" u="sng" dirty="0"/>
              <a:t>Bandwidth statistics</a:t>
            </a:r>
            <a:r>
              <a:rPr lang="en-US" dirty="0"/>
              <a:t> &gt; </a:t>
            </a:r>
            <a:r>
              <a:rPr lang="en-US" u="sng" dirty="0"/>
              <a:t>General statistics</a:t>
            </a:r>
          </a:p>
          <a:p>
            <a:pPr marL="474345" indent="-342900">
              <a:buFont typeface="+mj-lt"/>
              <a:buAutoNum type="arabicPeriod"/>
            </a:pPr>
            <a:endParaRPr lang="en-US" dirty="0"/>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sp>
        <p:nvSpPr>
          <p:cNvPr id="21" name="Google Shape;1057;p16"/>
          <p:cNvSpPr/>
          <p:nvPr/>
        </p:nvSpPr>
        <p:spPr>
          <a:xfrm>
            <a:off x="3878307" y="1616365"/>
            <a:ext cx="2531729" cy="1136072"/>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36" name="Group 35"/>
          <p:cNvGrpSpPr/>
          <p:nvPr/>
        </p:nvGrpSpPr>
        <p:grpSpPr>
          <a:xfrm>
            <a:off x="4520040" y="860783"/>
            <a:ext cx="661687" cy="606314"/>
            <a:chOff x="2428577" y="851280"/>
            <a:chExt cx="661687" cy="606314"/>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305226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4C98E-BEF8-443E-A4D0-9AEEBAB7266A}"/>
              </a:ext>
            </a:extLst>
          </p:cNvPr>
          <p:cNvPicPr>
            <a:picLocks noChangeAspect="1"/>
          </p:cNvPicPr>
          <p:nvPr/>
        </p:nvPicPr>
        <p:blipFill>
          <a:blip r:embed="rId2"/>
          <a:stretch>
            <a:fillRect/>
          </a:stretch>
        </p:blipFill>
        <p:spPr>
          <a:xfrm>
            <a:off x="4699876" y="1295059"/>
            <a:ext cx="4234111" cy="2538347"/>
          </a:xfrm>
          <a:prstGeom prst="rect">
            <a:avLst/>
          </a:prstGeom>
        </p:spPr>
      </p:pic>
      <p:pic>
        <p:nvPicPr>
          <p:cNvPr id="4" name="Picture 3">
            <a:extLst>
              <a:ext uri="{FF2B5EF4-FFF2-40B4-BE49-F238E27FC236}">
                <a16:creationId xmlns:a16="http://schemas.microsoft.com/office/drawing/2014/main" id="{B3760365-D797-42FD-BD25-3C852528326E}"/>
              </a:ext>
            </a:extLst>
          </p:cNvPr>
          <p:cNvPicPr>
            <a:picLocks noChangeAspect="1"/>
          </p:cNvPicPr>
          <p:nvPr/>
        </p:nvPicPr>
        <p:blipFill>
          <a:blip r:embed="rId3"/>
          <a:stretch>
            <a:fillRect/>
          </a:stretch>
        </p:blipFill>
        <p:spPr>
          <a:xfrm>
            <a:off x="293760" y="1288423"/>
            <a:ext cx="4234111" cy="2526636"/>
          </a:xfrm>
          <a:prstGeom prst="rect">
            <a:avLst/>
          </a:prstGeom>
        </p:spPr>
      </p:pic>
      <p:sp>
        <p:nvSpPr>
          <p:cNvPr id="3" name="Title 2"/>
          <p:cNvSpPr>
            <a:spLocks noGrp="1"/>
          </p:cNvSpPr>
          <p:nvPr>
            <p:ph type="title"/>
          </p:nvPr>
        </p:nvSpPr>
        <p:spPr/>
        <p:txBody>
          <a:bodyPr/>
          <a:lstStyle/>
          <a:p>
            <a:r>
              <a:rPr lang="en-US" dirty="0"/>
              <a:t>Insert events in Tester 1</a:t>
            </a:r>
          </a:p>
        </p:txBody>
      </p:sp>
      <p:grpSp>
        <p:nvGrpSpPr>
          <p:cNvPr id="11" name="Group 10"/>
          <p:cNvGrpSpPr/>
          <p:nvPr/>
        </p:nvGrpSpPr>
        <p:grpSpPr>
          <a:xfrm>
            <a:off x="1471612" y="2695650"/>
            <a:ext cx="591940" cy="512485"/>
            <a:chOff x="1707517" y="1467106"/>
            <a:chExt cx="591940" cy="51248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5" name="Group 14"/>
          <p:cNvGrpSpPr/>
          <p:nvPr/>
        </p:nvGrpSpPr>
        <p:grpSpPr>
          <a:xfrm>
            <a:off x="4692868" y="724858"/>
            <a:ext cx="661687" cy="606314"/>
            <a:chOff x="2428577" y="851280"/>
            <a:chExt cx="661687" cy="60631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7" name="TextBox 16"/>
            <p:cNvSpPr txBox="1"/>
            <p:nvPr/>
          </p:nvSpPr>
          <p:spPr>
            <a:xfrm>
              <a:off x="2640046" y="851280"/>
              <a:ext cx="284052" cy="307777"/>
            </a:xfrm>
            <a:prstGeom prst="rect">
              <a:avLst/>
            </a:prstGeom>
            <a:noFill/>
          </p:spPr>
          <p:txBody>
            <a:bodyPr wrap="none" rtlCol="0">
              <a:spAutoFit/>
            </a:bodyPr>
            <a:lstStyle/>
            <a:p>
              <a:r>
                <a:rPr lang="en-US" dirty="0">
                  <a:solidFill>
                    <a:schemeClr val="tx1"/>
                  </a:solidFill>
                </a:rPr>
                <a:t>5</a:t>
              </a:r>
            </a:p>
          </p:txBody>
        </p:sp>
      </p:grpSp>
      <p:sp>
        <p:nvSpPr>
          <p:cNvPr id="18" name="Google Shape;1057;p16"/>
          <p:cNvSpPr/>
          <p:nvPr/>
        </p:nvSpPr>
        <p:spPr>
          <a:xfrm>
            <a:off x="4703839"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 name="Text Placeholder 1"/>
          <p:cNvSpPr>
            <a:spLocks noGrp="1"/>
          </p:cNvSpPr>
          <p:nvPr>
            <p:ph type="body" idx="1"/>
          </p:nvPr>
        </p:nvSpPr>
        <p:spPr>
          <a:xfrm>
            <a:off x="457200" y="4026861"/>
            <a:ext cx="8220075" cy="2509733"/>
          </a:xfrm>
        </p:spPr>
        <p:txBody>
          <a:bodyPr/>
          <a:lstStyle/>
          <a:p>
            <a:pPr marL="131445" indent="0">
              <a:buNone/>
            </a:pPr>
            <a:r>
              <a:rPr lang="en-US" dirty="0"/>
              <a:t>This is a good practice to understand how it all works</a:t>
            </a:r>
          </a:p>
          <a:p>
            <a:pPr marL="474345" indent="-342900">
              <a:buFont typeface="+mj-lt"/>
              <a:buAutoNum type="arabicPeriod"/>
            </a:pPr>
            <a:r>
              <a:rPr lang="en-US" u="sng" dirty="0"/>
              <a:t>Test</a:t>
            </a:r>
            <a:r>
              <a:rPr lang="en-US" dirty="0"/>
              <a:t> &gt; </a:t>
            </a:r>
            <a:r>
              <a:rPr lang="en-US" u="sng" dirty="0"/>
              <a:t>Insertion</a:t>
            </a:r>
            <a:r>
              <a:rPr lang="en-US" dirty="0"/>
              <a:t> &gt; Insert to := Port A</a:t>
            </a:r>
          </a:p>
          <a:p>
            <a:pPr marL="474345" indent="-342900">
              <a:buFont typeface="+mj-lt"/>
              <a:buAutoNum type="arabicPeriod"/>
            </a:pPr>
            <a:r>
              <a:rPr lang="en-US" u="sng" dirty="0"/>
              <a:t>Test</a:t>
            </a:r>
            <a:r>
              <a:rPr lang="en-US" dirty="0"/>
              <a:t> &gt; </a:t>
            </a:r>
            <a:r>
              <a:rPr lang="en-US" u="sng" dirty="0"/>
              <a:t>Insertion</a:t>
            </a:r>
            <a:r>
              <a:rPr lang="en-US" dirty="0"/>
              <a:t> &gt; Event to insert := </a:t>
            </a:r>
            <a:r>
              <a:rPr lang="en-US" i="1" dirty="0"/>
              <a:t>TSE</a:t>
            </a:r>
          </a:p>
          <a:p>
            <a:pPr marL="474345" indent="-342900">
              <a:buFont typeface="+mj-lt"/>
              <a:buAutoNum type="arabicPeriod"/>
            </a:pPr>
            <a:r>
              <a:rPr lang="en-US" u="sng" dirty="0"/>
              <a:t>Test</a:t>
            </a:r>
            <a:r>
              <a:rPr lang="en-US" dirty="0"/>
              <a:t> &gt; </a:t>
            </a:r>
            <a:r>
              <a:rPr lang="en-US" u="sng" dirty="0"/>
              <a:t>Insertion</a:t>
            </a:r>
            <a:r>
              <a:rPr lang="en-US" dirty="0"/>
              <a:t> &gt; Mode := </a:t>
            </a:r>
            <a:r>
              <a:rPr lang="en-US" i="1" dirty="0"/>
              <a:t>Single</a:t>
            </a:r>
          </a:p>
          <a:p>
            <a:pPr marL="474345" indent="-342900">
              <a:buFont typeface="+mj-lt"/>
              <a:buAutoNum type="arabicPeriod"/>
            </a:pPr>
            <a:r>
              <a:rPr lang="en-US" dirty="0"/>
              <a:t>Press </a:t>
            </a:r>
            <a:r>
              <a:rPr lang="en-US" u="sng" dirty="0"/>
              <a:t>Event</a:t>
            </a:r>
            <a:r>
              <a:rPr lang="en-US" dirty="0"/>
              <a:t> to insert one TSE error</a:t>
            </a:r>
          </a:p>
          <a:p>
            <a:pPr marL="474345" indent="-342900">
              <a:buFont typeface="+mj-lt"/>
              <a:buAutoNum type="arabicPeriod"/>
            </a:pPr>
            <a:r>
              <a:rPr lang="en-US" dirty="0"/>
              <a:t>Spot how the error appears in the LED and the tester shows an </a:t>
            </a:r>
            <a:r>
              <a:rPr lang="en-US" b="1" dirty="0"/>
              <a:t>E</a:t>
            </a:r>
            <a:r>
              <a:rPr lang="en-US" dirty="0"/>
              <a:t> label</a:t>
            </a:r>
          </a:p>
          <a:p>
            <a:pPr marL="474345" indent="-342900">
              <a:buFont typeface="+mj-lt"/>
              <a:buAutoNum type="arabicPeriod"/>
            </a:pPr>
            <a:endParaRPr lang="en-US" i="1" dirty="0"/>
          </a:p>
          <a:p>
            <a:pPr marL="474345" indent="-342900">
              <a:buFont typeface="+mj-lt"/>
              <a:buAutoNum type="arabicPeriod"/>
            </a:pPr>
            <a:endParaRPr lang="en-US" dirty="0"/>
          </a:p>
        </p:txBody>
      </p:sp>
      <p:grpSp>
        <p:nvGrpSpPr>
          <p:cNvPr id="23" name="Group 22">
            <a:extLst>
              <a:ext uri="{FF2B5EF4-FFF2-40B4-BE49-F238E27FC236}">
                <a16:creationId xmlns:a16="http://schemas.microsoft.com/office/drawing/2014/main" id="{B9C970D1-B160-4655-9B3D-379A97179E00}"/>
              </a:ext>
            </a:extLst>
          </p:cNvPr>
          <p:cNvGrpSpPr/>
          <p:nvPr/>
        </p:nvGrpSpPr>
        <p:grpSpPr>
          <a:xfrm>
            <a:off x="4812585" y="3632112"/>
            <a:ext cx="591940" cy="512485"/>
            <a:chOff x="1707517" y="1467106"/>
            <a:chExt cx="591940" cy="512485"/>
          </a:xfrm>
        </p:grpSpPr>
        <p:pic>
          <p:nvPicPr>
            <p:cNvPr id="24" name="Picture 23">
              <a:extLst>
                <a:ext uri="{FF2B5EF4-FFF2-40B4-BE49-F238E27FC236}">
                  <a16:creationId xmlns:a16="http://schemas.microsoft.com/office/drawing/2014/main" id="{73DC01D6-1895-4DDC-A047-BE14623A5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24">
              <a:extLst>
                <a:ext uri="{FF2B5EF4-FFF2-40B4-BE49-F238E27FC236}">
                  <a16:creationId xmlns:a16="http://schemas.microsoft.com/office/drawing/2014/main" id="{32312601-5803-4D63-A8D3-7D5E670831A8}"/>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129008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007" y="1080000"/>
            <a:ext cx="4243986" cy="25200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218007" y="3748794"/>
            <a:ext cx="8784546" cy="2759212"/>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  The first thing to </a:t>
            </a:r>
            <a:r>
              <a:rPr lang="en-US" dirty="0" err="1"/>
              <a:t>to</a:t>
            </a:r>
            <a:r>
              <a:rPr lang="en-US" dirty="0"/>
              <a:t> is to enable it:</a:t>
            </a:r>
            <a:br>
              <a:rPr lang="en-US" sz="1000" dirty="0"/>
            </a:br>
            <a:r>
              <a:rPr lang="en-US" sz="1000" dirty="0"/>
              <a:t>  </a:t>
            </a:r>
            <a:endParaRPr lang="en-US" dirty="0"/>
          </a:p>
          <a:p>
            <a:pPr>
              <a:buFont typeface="+mj-lt"/>
              <a:buAutoNum type="arabicPeriod"/>
            </a:pPr>
            <a:r>
              <a:rPr lang="en-US" u="sng" dirty="0"/>
              <a:t>Stop the tester</a:t>
            </a:r>
          </a:p>
          <a:p>
            <a:pPr>
              <a:buFont typeface="+mj-lt"/>
              <a:buAutoNum type="arabicPeriod"/>
            </a:pPr>
            <a:r>
              <a:rPr lang="en-US" u="sng" dirty="0"/>
              <a:t>Home</a:t>
            </a:r>
            <a:r>
              <a:rPr lang="en-US" dirty="0"/>
              <a:t> &gt; </a:t>
            </a:r>
            <a:r>
              <a:rPr lang="en-US" u="sng" dirty="0"/>
              <a:t>Test</a:t>
            </a:r>
            <a:r>
              <a:rPr lang="en-US" dirty="0"/>
              <a:t> &gt; </a:t>
            </a:r>
            <a:r>
              <a:rPr lang="en-US" u="sng" dirty="0"/>
              <a:t>Event logger </a:t>
            </a:r>
            <a:r>
              <a:rPr lang="en-US" u="sng" dirty="0" err="1"/>
              <a:t>sep</a:t>
            </a:r>
            <a:r>
              <a:rPr lang="en-US" dirty="0"/>
              <a:t> &gt; </a:t>
            </a:r>
            <a:r>
              <a:rPr lang="en-US" u="sng" dirty="0"/>
              <a:t>Enable</a:t>
            </a:r>
            <a:r>
              <a:rPr lang="en-US" dirty="0"/>
              <a:t> := </a:t>
            </a:r>
            <a:r>
              <a:rPr lang="en-US" i="1" dirty="0"/>
              <a:t>Yes</a:t>
            </a:r>
          </a:p>
          <a:p>
            <a:pPr>
              <a:buFont typeface="+mj-lt"/>
              <a:buAutoNum type="arabicPeriod"/>
            </a:pPr>
            <a:r>
              <a:rPr lang="en-US" dirty="0"/>
              <a:t>Clear the currently selected </a:t>
            </a:r>
            <a:r>
              <a:rPr lang="en-US" dirty="0" err="1"/>
              <a:t>filter</a:t>
            </a:r>
            <a:r>
              <a:rPr lang="en-US" u="sng" dirty="0" err="1"/>
              <a:t>tu</a:t>
            </a:r>
            <a:r>
              <a:rPr lang="en-US" dirty="0" err="1"/>
              <a:t>s</a:t>
            </a:r>
            <a:r>
              <a:rPr lang="en-US" dirty="0"/>
              <a:t>: </a:t>
            </a:r>
            <a:r>
              <a:rPr lang="en-US" u="sng" dirty="0"/>
              <a:t>Clear all filters</a:t>
            </a:r>
            <a:r>
              <a:rPr lang="en-US" dirty="0"/>
              <a:t> := </a:t>
            </a:r>
            <a:r>
              <a:rPr lang="en-US" i="1" dirty="0"/>
              <a:t>Yes</a:t>
            </a:r>
          </a:p>
          <a:p>
            <a:pPr marL="22860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13461" y="3267087"/>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7" name="Picture 6"/>
          <p:cNvPicPr>
            <a:picLocks noChangeAspect="1"/>
          </p:cNvPicPr>
          <p:nvPr/>
        </p:nvPicPr>
        <p:blipFill>
          <a:blip r:embed="rId4"/>
          <a:stretch>
            <a:fillRect/>
          </a:stretch>
        </p:blipFill>
        <p:spPr>
          <a:xfrm>
            <a:off x="4666539" y="1080000"/>
            <a:ext cx="4248000" cy="2520000"/>
          </a:xfrm>
          <a:prstGeom prst="rect">
            <a:avLst/>
          </a:prstGeom>
          <a:ln>
            <a:noFill/>
          </a:ln>
          <a:effectLst>
            <a:outerShdw blurRad="190500" algn="tl" rotWithShape="0">
              <a:srgbClr val="000000">
                <a:alpha val="70000"/>
              </a:srgbClr>
            </a:outerShdw>
          </a:effectLst>
        </p:spPr>
      </p:pic>
      <p:grpSp>
        <p:nvGrpSpPr>
          <p:cNvPr id="5" name="Group 12">
            <a:extLst>
              <a:ext uri="{FF2B5EF4-FFF2-40B4-BE49-F238E27FC236}">
                <a16:creationId xmlns:a16="http://schemas.microsoft.com/office/drawing/2014/main" id="{28B0D5DC-871C-F5B7-8497-BA8467FE2BBC}"/>
              </a:ext>
            </a:extLst>
          </p:cNvPr>
          <p:cNvGrpSpPr/>
          <p:nvPr/>
        </p:nvGrpSpPr>
        <p:grpSpPr>
          <a:xfrm>
            <a:off x="1716419" y="2486615"/>
            <a:ext cx="591940" cy="512485"/>
            <a:chOff x="1707517" y="1467106"/>
            <a:chExt cx="591940" cy="512485"/>
          </a:xfrm>
        </p:grpSpPr>
        <p:pic>
          <p:nvPicPr>
            <p:cNvPr id="8" name="Picture 13">
              <a:extLst>
                <a:ext uri="{FF2B5EF4-FFF2-40B4-BE49-F238E27FC236}">
                  <a16:creationId xmlns:a16="http://schemas.microsoft.com/office/drawing/2014/main" id="{F564C23F-FBD6-80E8-6DEB-205E7D382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14">
              <a:extLst>
                <a:ext uri="{FF2B5EF4-FFF2-40B4-BE49-F238E27FC236}">
                  <a16:creationId xmlns:a16="http://schemas.microsoft.com/office/drawing/2014/main" id="{D5C154AB-5959-EA1D-EBCA-5D2A34088BA3}"/>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0" name="Group 12">
            <a:extLst>
              <a:ext uri="{FF2B5EF4-FFF2-40B4-BE49-F238E27FC236}">
                <a16:creationId xmlns:a16="http://schemas.microsoft.com/office/drawing/2014/main" id="{59338B9A-EEED-3474-0332-D28A1CFB1ACE}"/>
              </a:ext>
            </a:extLst>
          </p:cNvPr>
          <p:cNvGrpSpPr/>
          <p:nvPr/>
        </p:nvGrpSpPr>
        <p:grpSpPr>
          <a:xfrm>
            <a:off x="5988237" y="2214257"/>
            <a:ext cx="591940" cy="512485"/>
            <a:chOff x="1707517" y="1467106"/>
            <a:chExt cx="591940" cy="512485"/>
          </a:xfrm>
        </p:grpSpPr>
        <p:pic>
          <p:nvPicPr>
            <p:cNvPr id="11" name="Picture 13">
              <a:extLst>
                <a:ext uri="{FF2B5EF4-FFF2-40B4-BE49-F238E27FC236}">
                  <a16:creationId xmlns:a16="http://schemas.microsoft.com/office/drawing/2014/main" id="{EABB4D36-3E29-4577-47A7-AFE6C4769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4">
              <a:extLst>
                <a:ext uri="{FF2B5EF4-FFF2-40B4-BE49-F238E27FC236}">
                  <a16:creationId xmlns:a16="http://schemas.microsoft.com/office/drawing/2014/main" id="{793D0A37-4EF2-33AD-5E99-024B4DDC49CB}"/>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482001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2" y="4159068"/>
            <a:ext cx="8784546" cy="2424782"/>
          </a:xfrm>
        </p:spPr>
        <p:txBody>
          <a:bodyPr/>
          <a:lstStyle/>
          <a:p>
            <a:pPr marL="0" indent="0">
              <a:buNone/>
            </a:pPr>
            <a:r>
              <a:rPr lang="en-US" dirty="0"/>
              <a:t>Now you need to select which events you want to trace are categorized in classes: </a:t>
            </a:r>
          </a:p>
          <a:p>
            <a:pPr marL="342900" indent="-342900">
              <a:buFont typeface="+mj-lt"/>
              <a:buAutoNum type="arabicPeriod"/>
            </a:pPr>
            <a:r>
              <a:rPr lang="en-US" u="sng" dirty="0"/>
              <a:t>Test</a:t>
            </a:r>
            <a:r>
              <a:rPr lang="en-US" dirty="0"/>
              <a:t> &gt; </a:t>
            </a:r>
            <a:r>
              <a:rPr lang="en-US" u="sng" dirty="0"/>
              <a:t>Event Logger setup</a:t>
            </a:r>
            <a:r>
              <a:rPr lang="en-US" dirty="0"/>
              <a:t> &gt; [ </a:t>
            </a:r>
            <a:r>
              <a:rPr lang="en-US" u="sng" dirty="0"/>
              <a:t>Port A</a:t>
            </a:r>
            <a:r>
              <a:rPr lang="en-US" dirty="0"/>
              <a:t> | </a:t>
            </a:r>
            <a:r>
              <a:rPr lang="en-US" u="sng" dirty="0"/>
              <a:t>Port B</a:t>
            </a:r>
            <a:r>
              <a:rPr lang="en-US" dirty="0"/>
              <a:t> | </a:t>
            </a:r>
            <a:r>
              <a:rPr lang="en-US" u="sng" dirty="0"/>
              <a:t>System event</a:t>
            </a:r>
            <a:r>
              <a:rPr lang="en-US" dirty="0"/>
              <a:t> | </a:t>
            </a:r>
            <a:r>
              <a:rPr lang="en-US" u="sng" dirty="0"/>
              <a:t>Debug events</a:t>
            </a:r>
            <a:r>
              <a:rPr lang="en-US" dirty="0"/>
              <a:t>]</a:t>
            </a:r>
          </a:p>
          <a:p>
            <a:pPr marL="342900" indent="-342900">
              <a:buFont typeface="+mj-lt"/>
              <a:buAutoNum type="arabicPeriod"/>
            </a:pPr>
            <a:r>
              <a:rPr lang="en-US" dirty="0"/>
              <a:t>You will find out several groups of events and statistics: </a:t>
            </a:r>
            <a:br>
              <a:rPr lang="en-US" dirty="0"/>
            </a:br>
            <a:r>
              <a:rPr lang="en-US" u="sng" dirty="0"/>
              <a:t>Port A event filter</a:t>
            </a:r>
            <a:r>
              <a:rPr lang="en-US" dirty="0"/>
              <a:t> := [</a:t>
            </a:r>
            <a:r>
              <a:rPr lang="en-US" i="1" dirty="0" err="1"/>
              <a:t>Anom</a:t>
            </a:r>
            <a:r>
              <a:rPr lang="en-US" i="1" dirty="0"/>
              <a:t>/</a:t>
            </a:r>
            <a:r>
              <a:rPr lang="en-US" i="1" dirty="0" err="1"/>
              <a:t>defts</a:t>
            </a:r>
            <a:r>
              <a:rPr lang="en-US" i="1" dirty="0"/>
              <a:t> | </a:t>
            </a:r>
            <a:r>
              <a:rPr lang="en-US" i="1" dirty="0" err="1"/>
              <a:t>Bwd</a:t>
            </a:r>
            <a:r>
              <a:rPr lang="en-US" i="1" dirty="0"/>
              <a:t> | Frame | SLA | BERT]</a:t>
            </a:r>
            <a:endParaRPr lang="en-US" dirty="0"/>
          </a:p>
          <a:p>
            <a:pPr marL="342900" indent="-342900">
              <a:buFont typeface="+mj-lt"/>
              <a:buAutoNum type="arabicPeriod"/>
            </a:pPr>
            <a:r>
              <a:rPr lang="en-US" dirty="0"/>
              <a:t>For our particular test select a bundle or events in Port A :</a:t>
            </a:r>
            <a:br>
              <a:rPr lang="en-US" dirty="0"/>
            </a:br>
            <a:r>
              <a:rPr lang="en-US" u="sng" dirty="0"/>
              <a:t>Port A event filter</a:t>
            </a:r>
            <a:r>
              <a:rPr lang="en-US" dirty="0"/>
              <a:t> &gt; </a:t>
            </a:r>
            <a:r>
              <a:rPr lang="en-US" u="sng" dirty="0"/>
              <a:t>Bandwidth stats</a:t>
            </a:r>
            <a:r>
              <a:rPr lang="en-US" dirty="0"/>
              <a:t> &gt; </a:t>
            </a:r>
            <a:r>
              <a:rPr lang="en-US" u="sng" dirty="0"/>
              <a:t>Filter A1</a:t>
            </a:r>
            <a:r>
              <a:rPr lang="en-US" dirty="0"/>
              <a:t> := [</a:t>
            </a:r>
            <a:r>
              <a:rPr lang="en-US" i="1" dirty="0"/>
              <a:t>Ethernet | IPv4 | IPv6 | UDP</a:t>
            </a:r>
            <a:r>
              <a:rPr lang="en-US" dirty="0"/>
              <a:t>]</a:t>
            </a:r>
          </a:p>
        </p:txBody>
      </p:sp>
      <p:sp>
        <p:nvSpPr>
          <p:cNvPr id="3" name="Title 2"/>
          <p:cNvSpPr>
            <a:spLocks noGrp="1"/>
          </p:cNvSpPr>
          <p:nvPr>
            <p:ph type="title" idx="4294967295"/>
          </p:nvPr>
        </p:nvSpPr>
        <p:spPr>
          <a:xfrm>
            <a:off x="0" y="0"/>
            <a:ext cx="9144000" cy="836613"/>
          </a:xfrm>
        </p:spPr>
        <p:txBody>
          <a:bodyPr/>
          <a:lstStyle/>
          <a:p>
            <a:r>
              <a:rPr lang="nl-NL" b="1" dirty="0"/>
              <a:t>Select </a:t>
            </a:r>
            <a:r>
              <a:rPr lang="nl-NL" dirty="0"/>
              <a:t>the Events to Log</a:t>
            </a:r>
            <a:endParaRPr lang="es-ES" dirty="0"/>
          </a:p>
        </p:txBody>
      </p:sp>
      <p:grpSp>
        <p:nvGrpSpPr>
          <p:cNvPr id="13" name="Group 12"/>
          <p:cNvGrpSpPr/>
          <p:nvPr/>
        </p:nvGrpSpPr>
        <p:grpSpPr>
          <a:xfrm>
            <a:off x="1493257" y="2363023"/>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640022"/>
            <a:ext cx="591940" cy="481707"/>
            <a:chOff x="1707517" y="1467106"/>
            <a:chExt cx="591940" cy="48170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730630"/>
            <a:ext cx="591940" cy="481707"/>
            <a:chOff x="1707517" y="1467106"/>
            <a:chExt cx="591940" cy="481707"/>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pic>
        <p:nvPicPr>
          <p:cNvPr id="5" name="Picture 4"/>
          <p:cNvPicPr>
            <a:picLocks noChangeAspect="1"/>
          </p:cNvPicPr>
          <p:nvPr/>
        </p:nvPicPr>
        <p:blipFill>
          <a:blip r:embed="rId4"/>
          <a:stretch>
            <a:fillRect/>
          </a:stretch>
        </p:blipFill>
        <p:spPr>
          <a:xfrm>
            <a:off x="227273" y="1332244"/>
            <a:ext cx="3645229" cy="2160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a:stretch>
            <a:fillRect/>
          </a:stretch>
        </p:blipFill>
        <p:spPr>
          <a:xfrm>
            <a:off x="2920380" y="1506423"/>
            <a:ext cx="3614545" cy="216000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6"/>
          <a:stretch>
            <a:fillRect/>
          </a:stretch>
        </p:blipFill>
        <p:spPr>
          <a:xfrm>
            <a:off x="5373291" y="1693986"/>
            <a:ext cx="3619361" cy="2160000"/>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4439678" y="879932"/>
            <a:ext cx="661687" cy="631854"/>
            <a:chOff x="2428577" y="825740"/>
            <a:chExt cx="661687" cy="631854"/>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4"/>
            <p:cNvSpPr txBox="1"/>
            <p:nvPr/>
          </p:nvSpPr>
          <p:spPr>
            <a:xfrm>
              <a:off x="2617394" y="825740"/>
              <a:ext cx="284052" cy="307777"/>
            </a:xfrm>
            <a:prstGeom prst="rect">
              <a:avLst/>
            </a:prstGeom>
            <a:noFill/>
          </p:spPr>
          <p:txBody>
            <a:bodyPr wrap="none" rtlCol="0">
              <a:spAutoFit/>
            </a:bodyPr>
            <a:lstStyle/>
            <a:p>
              <a:r>
                <a:rPr lang="en-US" dirty="0">
                  <a:solidFill>
                    <a:schemeClr val="accent6"/>
                  </a:solidFill>
                </a:rPr>
                <a:t>2</a:t>
              </a:r>
            </a:p>
          </p:txBody>
        </p:sp>
      </p:grpSp>
      <p:grpSp>
        <p:nvGrpSpPr>
          <p:cNvPr id="26" name="Group 25"/>
          <p:cNvGrpSpPr/>
          <p:nvPr/>
        </p:nvGrpSpPr>
        <p:grpSpPr>
          <a:xfrm>
            <a:off x="1912010" y="2247085"/>
            <a:ext cx="591940" cy="512485"/>
            <a:chOff x="1707517" y="1467106"/>
            <a:chExt cx="591940" cy="512485"/>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grpSp>
        <p:nvGrpSpPr>
          <p:cNvPr id="19" name="Group 18"/>
          <p:cNvGrpSpPr/>
          <p:nvPr/>
        </p:nvGrpSpPr>
        <p:grpSpPr>
          <a:xfrm>
            <a:off x="6308321" y="2559294"/>
            <a:ext cx="591940" cy="512485"/>
            <a:chOff x="1707517" y="1467106"/>
            <a:chExt cx="591940" cy="512485"/>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6246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2296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534162"/>
            <a:ext cx="8220075" cy="1847165"/>
          </a:xfrm>
        </p:spPr>
        <p:txBody>
          <a:bodyPr/>
          <a:lstStyle/>
          <a:p>
            <a:pPr marL="474345" indent="-342900">
              <a:buFont typeface="+mj-lt"/>
              <a:buAutoNum type="arabicPeriod"/>
            </a:pPr>
            <a:r>
              <a:rPr lang="en-US" dirty="0"/>
              <a:t>To display the logger open the actual trace always in red</a:t>
            </a:r>
          </a:p>
          <a:p>
            <a:pPr marL="474345" indent="-342900">
              <a:buFont typeface="+mj-lt"/>
              <a:buAutoNum type="arabicPeriod"/>
            </a:pPr>
            <a:r>
              <a:rPr lang="en-US" dirty="0"/>
              <a:t>Select the event you want (double click) to display in the chronogram</a:t>
            </a:r>
          </a:p>
          <a:p>
            <a:pPr marL="474345" indent="-342900">
              <a:buFont typeface="+mj-lt"/>
              <a:buAutoNum type="arabicPeriod"/>
            </a:pPr>
            <a:r>
              <a:rPr lang="en-US" dirty="0"/>
              <a:t>You can see the value evolution</a:t>
            </a:r>
          </a:p>
          <a:p>
            <a:pPr marL="474345" indent="-342900">
              <a:buFont typeface="+mj-lt"/>
              <a:buAutoNum type="arabicPeriod"/>
            </a:pPr>
            <a:r>
              <a:rPr lang="en-US" dirty="0"/>
              <a:t>To know the exact value at one specific moment press on the screen</a:t>
            </a:r>
          </a:p>
          <a:p>
            <a:pPr marL="474345" indent="-342900">
              <a:buFont typeface="+mj-lt"/>
              <a:buAutoNum type="arabicPeriod"/>
            </a:pPr>
            <a:r>
              <a:rPr lang="en-US" dirty="0"/>
              <a:t>Mind that you can see both Port A and Port B</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Display</a:t>
            </a:r>
            <a:r>
              <a:rPr lang="en-US" dirty="0"/>
              <a:t> chronogram &amp; histogram </a:t>
            </a:r>
          </a:p>
        </p:txBody>
      </p:sp>
      <p:pic>
        <p:nvPicPr>
          <p:cNvPr id="4" name="Picture 3"/>
          <p:cNvPicPr>
            <a:picLocks noChangeAspect="1"/>
          </p:cNvPicPr>
          <p:nvPr/>
        </p:nvPicPr>
        <p:blipFill>
          <a:blip r:embed="rId2"/>
          <a:stretch>
            <a:fillRect/>
          </a:stretch>
        </p:blipFill>
        <p:spPr>
          <a:xfrm>
            <a:off x="4572000" y="1323158"/>
            <a:ext cx="4184702"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008003" y="2027695"/>
            <a:ext cx="591940" cy="481707"/>
            <a:chOff x="1707517" y="1467106"/>
            <a:chExt cx="591940" cy="48170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0" name="Group 9"/>
          <p:cNvGrpSpPr/>
          <p:nvPr/>
        </p:nvGrpSpPr>
        <p:grpSpPr>
          <a:xfrm>
            <a:off x="76326" y="2299326"/>
            <a:ext cx="591940" cy="481707"/>
            <a:chOff x="1707517" y="1467106"/>
            <a:chExt cx="591940" cy="48170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6664351" y="2268548"/>
            <a:ext cx="591940" cy="512485"/>
            <a:chOff x="1707517" y="1467106"/>
            <a:chExt cx="591940" cy="51248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
        <p:nvSpPr>
          <p:cNvPr id="16" name="Google Shape;1057;p16"/>
          <p:cNvSpPr/>
          <p:nvPr/>
        </p:nvSpPr>
        <p:spPr>
          <a:xfrm>
            <a:off x="6472336" y="1505616"/>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7" name="Group 16"/>
          <p:cNvGrpSpPr/>
          <p:nvPr/>
        </p:nvGrpSpPr>
        <p:grpSpPr>
          <a:xfrm>
            <a:off x="6583885" y="749587"/>
            <a:ext cx="661687" cy="606314"/>
            <a:chOff x="2428577" y="851280"/>
            <a:chExt cx="661687" cy="60631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9" name="TextBox 18"/>
            <p:cNvSpPr txBox="1"/>
            <p:nvPr/>
          </p:nvSpPr>
          <p:spPr>
            <a:xfrm>
              <a:off x="2640046" y="851280"/>
              <a:ext cx="284052" cy="307777"/>
            </a:xfrm>
            <a:prstGeom prst="rect">
              <a:avLst/>
            </a:prstGeom>
            <a:noFill/>
          </p:spPr>
          <p:txBody>
            <a:bodyPr wrap="none" rtlCol="0">
              <a:spAutoFit/>
            </a:bodyPr>
            <a:lstStyle/>
            <a:p>
              <a:r>
                <a:rPr lang="en-US" dirty="0">
                  <a:solidFill>
                    <a:schemeClr val="accent2"/>
                  </a:solidFill>
                </a:rPr>
                <a:t>4</a:t>
              </a:r>
            </a:p>
          </p:txBody>
        </p:sp>
      </p:grpSp>
      <p:grpSp>
        <p:nvGrpSpPr>
          <p:cNvPr id="20" name="Group 16">
            <a:extLst>
              <a:ext uri="{FF2B5EF4-FFF2-40B4-BE49-F238E27FC236}">
                <a16:creationId xmlns:a16="http://schemas.microsoft.com/office/drawing/2014/main" id="{381FD2EC-B277-CBAD-64C3-39D2A9E307A9}"/>
              </a:ext>
            </a:extLst>
          </p:cNvPr>
          <p:cNvGrpSpPr/>
          <p:nvPr/>
        </p:nvGrpSpPr>
        <p:grpSpPr>
          <a:xfrm>
            <a:off x="172745" y="716844"/>
            <a:ext cx="661687" cy="606314"/>
            <a:chOff x="2428577" y="851280"/>
            <a:chExt cx="661687" cy="606314"/>
          </a:xfrm>
        </p:grpSpPr>
        <p:pic>
          <p:nvPicPr>
            <p:cNvPr id="21" name="Picture 17">
              <a:extLst>
                <a:ext uri="{FF2B5EF4-FFF2-40B4-BE49-F238E27FC236}">
                  <a16:creationId xmlns:a16="http://schemas.microsoft.com/office/drawing/2014/main" id="{BE6D6A8E-9720-5B7E-B9F8-4DA2C030B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2" name="TextBox 18">
              <a:extLst>
                <a:ext uri="{FF2B5EF4-FFF2-40B4-BE49-F238E27FC236}">
                  <a16:creationId xmlns:a16="http://schemas.microsoft.com/office/drawing/2014/main" id="{DBFFCCE6-BDA2-B2E0-D951-91A56DD2890E}"/>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2"/>
                  </a:solidFill>
                </a:rPr>
                <a:t>5</a:t>
              </a:r>
            </a:p>
          </p:txBody>
        </p:sp>
      </p:grpSp>
    </p:spTree>
    <p:extLst>
      <p:ext uri="{BB962C8B-B14F-4D97-AF65-F5344CB8AC3E}">
        <p14:creationId xmlns:p14="http://schemas.microsoft.com/office/powerpoint/2010/main" val="1542384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a:t>You can change the scale to see in more details the results</a:t>
            </a:r>
          </a:p>
          <a:p>
            <a:pPr marL="474345" indent="-342900">
              <a:buFont typeface="+mj-lt"/>
              <a:buAutoNum type="arabicPeriod"/>
            </a:pPr>
            <a:r>
              <a:rPr lang="en-US" dirty="0"/>
              <a:t>Using the auxiliary bars change the vertical scale</a:t>
            </a:r>
          </a:p>
          <a:p>
            <a:pPr marL="474345" indent="-342900">
              <a:buFont typeface="+mj-lt"/>
              <a:buAutoNum type="arabicPeriod"/>
            </a:pPr>
            <a:r>
              <a:rPr lang="en-US" dirty="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Scale</a:t>
            </a:r>
            <a:r>
              <a:rPr lang="en-US" dirty="0"/>
              <a:t> the results on screen</a:t>
            </a:r>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2593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412073563"/>
              </p:ext>
            </p:extLst>
          </p:nvPr>
        </p:nvGraphicFramePr>
        <p:xfrm>
          <a:off x="1710894" y="3840071"/>
          <a:ext cx="5722210" cy="2743200"/>
        </p:xfrm>
        <a:graphic>
          <a:graphicData uri="http://schemas.openxmlformats.org/drawingml/2006/table">
            <a:tbl>
              <a:tblPr firstRow="1" bandRow="1">
                <a:tableStyleId>{775DCB02-9BB8-47FD-8907-85C794F793BA}</a:tableStyleId>
              </a:tblPr>
              <a:tblGrid>
                <a:gridCol w="440170">
                  <a:extLst>
                    <a:ext uri="{9D8B030D-6E8A-4147-A177-3AD203B41FA5}">
                      <a16:colId xmlns:a16="http://schemas.microsoft.com/office/drawing/2014/main" val="2098299660"/>
                    </a:ext>
                  </a:extLst>
                </a:gridCol>
                <a:gridCol w="440170">
                  <a:extLst>
                    <a:ext uri="{9D8B030D-6E8A-4147-A177-3AD203B41FA5}">
                      <a16:colId xmlns:a16="http://schemas.microsoft.com/office/drawing/2014/main" val="2169452902"/>
                    </a:ext>
                  </a:extLst>
                </a:gridCol>
                <a:gridCol w="440170">
                  <a:extLst>
                    <a:ext uri="{9D8B030D-6E8A-4147-A177-3AD203B41FA5}">
                      <a16:colId xmlns:a16="http://schemas.microsoft.com/office/drawing/2014/main" val="4004501259"/>
                    </a:ext>
                  </a:extLst>
                </a:gridCol>
                <a:gridCol w="440170">
                  <a:extLst>
                    <a:ext uri="{9D8B030D-6E8A-4147-A177-3AD203B41FA5}">
                      <a16:colId xmlns:a16="http://schemas.microsoft.com/office/drawing/2014/main" val="3447839562"/>
                    </a:ext>
                  </a:extLst>
                </a:gridCol>
                <a:gridCol w="440170">
                  <a:extLst>
                    <a:ext uri="{9D8B030D-6E8A-4147-A177-3AD203B41FA5}">
                      <a16:colId xmlns:a16="http://schemas.microsoft.com/office/drawing/2014/main" val="3060326413"/>
                    </a:ext>
                  </a:extLst>
                </a:gridCol>
                <a:gridCol w="440170">
                  <a:extLst>
                    <a:ext uri="{9D8B030D-6E8A-4147-A177-3AD203B41FA5}">
                      <a16:colId xmlns:a16="http://schemas.microsoft.com/office/drawing/2014/main" val="2927292507"/>
                    </a:ext>
                  </a:extLst>
                </a:gridCol>
                <a:gridCol w="440170">
                  <a:extLst>
                    <a:ext uri="{9D8B030D-6E8A-4147-A177-3AD203B41FA5}">
                      <a16:colId xmlns:a16="http://schemas.microsoft.com/office/drawing/2014/main" val="1984899054"/>
                    </a:ext>
                  </a:extLst>
                </a:gridCol>
                <a:gridCol w="440170">
                  <a:extLst>
                    <a:ext uri="{9D8B030D-6E8A-4147-A177-3AD203B41FA5}">
                      <a16:colId xmlns:a16="http://schemas.microsoft.com/office/drawing/2014/main" val="2576221161"/>
                    </a:ext>
                  </a:extLst>
                </a:gridCol>
                <a:gridCol w="440170">
                  <a:extLst>
                    <a:ext uri="{9D8B030D-6E8A-4147-A177-3AD203B41FA5}">
                      <a16:colId xmlns:a16="http://schemas.microsoft.com/office/drawing/2014/main" val="674967835"/>
                    </a:ext>
                  </a:extLst>
                </a:gridCol>
                <a:gridCol w="440170">
                  <a:extLst>
                    <a:ext uri="{9D8B030D-6E8A-4147-A177-3AD203B41FA5}">
                      <a16:colId xmlns:a16="http://schemas.microsoft.com/office/drawing/2014/main" val="1899343336"/>
                    </a:ext>
                  </a:extLst>
                </a:gridCol>
                <a:gridCol w="440170">
                  <a:extLst>
                    <a:ext uri="{9D8B030D-6E8A-4147-A177-3AD203B41FA5}">
                      <a16:colId xmlns:a16="http://schemas.microsoft.com/office/drawing/2014/main" val="312388257"/>
                    </a:ext>
                  </a:extLst>
                </a:gridCol>
                <a:gridCol w="440170">
                  <a:extLst>
                    <a:ext uri="{9D8B030D-6E8A-4147-A177-3AD203B41FA5}">
                      <a16:colId xmlns:a16="http://schemas.microsoft.com/office/drawing/2014/main" val="3196217068"/>
                    </a:ext>
                  </a:extLst>
                </a:gridCol>
                <a:gridCol w="440170">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571706" y="3832737"/>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80400" cy="1203932"/>
          </a:xfrm>
        </p:spPr>
        <p:txBody>
          <a:bodyPr/>
          <a:lstStyle/>
          <a:p>
            <a:pPr marL="131445" indent="0" algn="l">
              <a:buNone/>
            </a:pPr>
            <a:r>
              <a:rPr lang="en-US" sz="1800" b="0" i="0" u="none" strike="noStrike" baseline="0" dirty="0">
                <a:latin typeface="MyriadPro-Regular" panose="020B0503030403020204" pitchFamily="34" charset="0"/>
              </a:rPr>
              <a:t>When Ethernet is used as the transport infrastructure, it is necessary to add a header between the IEEE 802.3 MAC frames and the IP header to carry the MPLS label. The label format is shared by MPLS flavors and profiles: IP/MPLS, VPLS, </a:t>
            </a:r>
            <a:r>
              <a:rPr lang="en-US" sz="1800" b="1" i="0" u="none" strike="noStrike" baseline="0" dirty="0">
                <a:latin typeface="MyriadPro-Regular" panose="020B0503030403020204" pitchFamily="34" charset="0"/>
              </a:rPr>
              <a:t>MPLS-TP</a:t>
            </a:r>
            <a:r>
              <a:rPr lang="en-US" sz="1800" b="0" i="0" u="none" strike="noStrike" baseline="0" dirty="0">
                <a:latin typeface="MyriadPro-Regular" panose="020B0503030403020204" pitchFamily="34" charset="0"/>
              </a:rPr>
              <a:t>…</a:t>
            </a:r>
            <a:endParaRPr lang="en-US" dirty="0"/>
          </a:p>
        </p:txBody>
      </p:sp>
      <p:sp>
        <p:nvSpPr>
          <p:cNvPr id="3" name="Title 2"/>
          <p:cNvSpPr>
            <a:spLocks noGrp="1"/>
          </p:cNvSpPr>
          <p:nvPr>
            <p:ph type="title"/>
          </p:nvPr>
        </p:nvSpPr>
        <p:spPr/>
        <p:txBody>
          <a:bodyPr/>
          <a:lstStyle/>
          <a:p>
            <a:r>
              <a:rPr lang="en-US" dirty="0"/>
              <a:t>The </a:t>
            </a:r>
            <a:r>
              <a:rPr lang="en-US" b="1"/>
              <a:t>MPLS </a:t>
            </a:r>
            <a:r>
              <a:rPr lang="en-US"/>
              <a:t>label </a:t>
            </a:r>
            <a:r>
              <a:rPr lang="en-US" dirty="0"/>
              <a:t>format</a:t>
            </a:r>
          </a:p>
        </p:txBody>
      </p:sp>
      <p:pic>
        <p:nvPicPr>
          <p:cNvPr id="4" name="Picture 3">
            <a:extLst>
              <a:ext uri="{FF2B5EF4-FFF2-40B4-BE49-F238E27FC236}">
                <a16:creationId xmlns:a16="http://schemas.microsoft.com/office/drawing/2014/main" id="{6FB956EC-287F-4824-9681-13643D5472D8}"/>
              </a:ext>
            </a:extLst>
          </p:cNvPr>
          <p:cNvPicPr>
            <a:picLocks noChangeAspect="1"/>
          </p:cNvPicPr>
          <p:nvPr/>
        </p:nvPicPr>
        <p:blipFill>
          <a:blip r:embed="rId2"/>
          <a:stretch>
            <a:fillRect/>
          </a:stretch>
        </p:blipFill>
        <p:spPr>
          <a:xfrm>
            <a:off x="1531451" y="1172839"/>
            <a:ext cx="5758350" cy="3825807"/>
          </a:xfrm>
          <a:prstGeom prst="rect">
            <a:avLst/>
          </a:prstGeom>
        </p:spPr>
      </p:pic>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Traffic </a:t>
            </a:r>
            <a:r>
              <a:rPr lang="en-US" dirty="0"/>
              <a:t>test</a:t>
            </a:r>
            <a:endParaRPr dirty="0"/>
          </a:p>
        </p:txBody>
      </p:sp>
      <p:sp>
        <p:nvSpPr>
          <p:cNvPr id="671" name="Google Shape;671;p4"/>
          <p:cNvSpPr txBox="1">
            <a:spLocks noGrp="1"/>
          </p:cNvSpPr>
          <p:nvPr>
            <p:ph type="body" idx="1"/>
          </p:nvPr>
        </p:nvSpPr>
        <p:spPr>
          <a:xfrm>
            <a:off x="386060" y="4289890"/>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test described aims to teach how to set up the tester to generate and receive real traffic with specific frames, bit rates, and events. With a few changes it will be possible to evaluate other traffic parameters such as throughput, latency, frame loss rate, etc. The document also describes specific formats for tracing and reporting the results of this test.</a:t>
            </a:r>
            <a:endParaRPr lang="en-US" sz="300" dirty="0"/>
          </a:p>
        </p:txBody>
      </p:sp>
      <p:sp>
        <p:nvSpPr>
          <p:cNvPr id="842" name="object 794"/>
          <p:cNvSpPr/>
          <p:nvPr/>
        </p:nvSpPr>
        <p:spPr>
          <a:xfrm>
            <a:off x="4021278" y="1932929"/>
            <a:ext cx="2273484" cy="1376045"/>
          </a:xfrm>
          <a:prstGeom prst="rect">
            <a:avLst/>
          </a:prstGeom>
          <a:blipFill>
            <a:blip r:embed="rId3" cstate="print"/>
            <a:stretch>
              <a:fillRect/>
            </a:stretch>
          </a:blipFill>
        </p:spPr>
        <p:txBody>
          <a:bodyPr wrap="square" lIns="0" tIns="0" rIns="0" bIns="0" rtlCol="0"/>
          <a:lstStyle/>
          <a:p>
            <a:endParaRPr/>
          </a:p>
        </p:txBody>
      </p:sp>
      <p:sp>
        <p:nvSpPr>
          <p:cNvPr id="843" name="object 221"/>
          <p:cNvSpPr/>
          <p:nvPr/>
        </p:nvSpPr>
        <p:spPr>
          <a:xfrm>
            <a:off x="5674140" y="220380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4" name="object 222"/>
          <p:cNvSpPr/>
          <p:nvPr/>
        </p:nvSpPr>
        <p:spPr>
          <a:xfrm>
            <a:off x="5574317" y="223962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5" name="object 224"/>
          <p:cNvSpPr/>
          <p:nvPr/>
        </p:nvSpPr>
        <p:spPr>
          <a:xfrm>
            <a:off x="5496594" y="22678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6" name="object 225"/>
          <p:cNvSpPr/>
          <p:nvPr/>
        </p:nvSpPr>
        <p:spPr>
          <a:xfrm>
            <a:off x="5396772" y="23036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7" name="object 227"/>
          <p:cNvSpPr/>
          <p:nvPr/>
        </p:nvSpPr>
        <p:spPr>
          <a:xfrm>
            <a:off x="5319809" y="233106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8" name="object 229"/>
          <p:cNvSpPr/>
          <p:nvPr/>
        </p:nvSpPr>
        <p:spPr>
          <a:xfrm>
            <a:off x="5272565" y="2331061"/>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850" name="Group 849"/>
          <p:cNvGrpSpPr/>
          <p:nvPr/>
        </p:nvGrpSpPr>
        <p:grpSpPr>
          <a:xfrm>
            <a:off x="5908070" y="2707251"/>
            <a:ext cx="1194137" cy="901559"/>
            <a:chOff x="8391143" y="4164634"/>
            <a:chExt cx="1013588" cy="730885"/>
          </a:xfrm>
        </p:grpSpPr>
        <p:sp>
          <p:nvSpPr>
            <p:cNvPr id="85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85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85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85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85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5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5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85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85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6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86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86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86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86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86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86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86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86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86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87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87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87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7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87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87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7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7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8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89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9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89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89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9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9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89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0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90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0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91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1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93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44"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85"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986"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987"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988"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989"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990"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991"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92"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3"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994"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995"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996"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997"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8"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999"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00"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1"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02"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03"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4"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05"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6"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07"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08"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9"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10"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11"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12"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013"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014"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17"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020"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022"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24"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025"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026"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27"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028"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029"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030"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031"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032"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033"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034"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035"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36"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037"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038"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39"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040"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041"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42"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43"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4"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45"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46"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47"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48"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9"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0"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51"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52"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53"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4"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5"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56"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57"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58"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9"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0"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61"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62"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063"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4"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5"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66"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7"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068"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9"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70"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1"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072"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3"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74"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5"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6"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7"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8"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79"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0"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81"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82"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083"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4"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5"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6"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87"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88"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89"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90"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1"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92"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093"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4"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95"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6"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097"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98"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99"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100"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101"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102"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103"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104"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105"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106"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107"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08"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09"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110"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111"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112"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113"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4"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5"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116"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7"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8"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119"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120"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1"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122"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3"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124"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125"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6"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7"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128"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129"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130"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131"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132"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133"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134"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5"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6"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137"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138"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139"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0" name="object 22"/>
          <p:cNvSpPr txBox="1"/>
          <p:nvPr/>
        </p:nvSpPr>
        <p:spPr>
          <a:xfrm>
            <a:off x="4733183" y="2480226"/>
            <a:ext cx="874569" cy="230832"/>
          </a:xfrm>
          <a:prstGeom prst="rect">
            <a:avLst/>
          </a:prstGeom>
        </p:spPr>
        <p:txBody>
          <a:bodyPr vert="horz" wrap="square" lIns="0" tIns="15240" rIns="0" bIns="0" rtlCol="0">
            <a:spAutoFit/>
          </a:bodyPr>
          <a:lstStyle/>
          <a:p>
            <a:pPr algn="ctr">
              <a:lnSpc>
                <a:spcPct val="100000"/>
              </a:lnSpc>
              <a:spcBef>
                <a:spcPts val="40"/>
              </a:spcBef>
            </a:pPr>
            <a:r>
              <a:rPr lang="en-US" spc="5" dirty="0">
                <a:solidFill>
                  <a:srgbClr val="00007F"/>
                </a:solidFill>
                <a:latin typeface="Verdana"/>
                <a:cs typeface="Verdana"/>
              </a:rPr>
              <a:t>M</a:t>
            </a:r>
            <a:r>
              <a:rPr lang="es-ES" spc="5" dirty="0">
                <a:solidFill>
                  <a:srgbClr val="00007F"/>
                </a:solidFill>
                <a:latin typeface="Verdana"/>
                <a:cs typeface="Verdana"/>
              </a:rPr>
              <a:t>PLS</a:t>
            </a:r>
          </a:p>
        </p:txBody>
      </p:sp>
      <p:grpSp>
        <p:nvGrpSpPr>
          <p:cNvPr id="1142" name="Group 1141"/>
          <p:cNvGrpSpPr/>
          <p:nvPr/>
        </p:nvGrpSpPr>
        <p:grpSpPr>
          <a:xfrm>
            <a:off x="1186699" y="2817507"/>
            <a:ext cx="1126744" cy="662432"/>
            <a:chOff x="725537" y="1921611"/>
            <a:chExt cx="1126744" cy="662432"/>
          </a:xfrm>
        </p:grpSpPr>
        <p:sp>
          <p:nvSpPr>
            <p:cNvPr id="1143"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1144"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1145"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1146"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1147"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1148"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1149"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1150"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1151"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1152"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1153"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1154"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5"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1156"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1157"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8"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1159"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1160"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1161"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1162"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1163"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1164"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1165"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6"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7"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8"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9"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1170"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171"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172"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1173"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1174"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1175"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1176"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1177"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1178"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1179"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1180"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1181"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1182"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1183"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1184"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1185"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1186"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87"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8"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9"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1190"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1191"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1192"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1193"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1194"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1195"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1196"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1197"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98"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99"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1200"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1201"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1202"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1203"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1204"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205"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1206"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207"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1208"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1209"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1210"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1211"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1212" name="Group 1211"/>
          <p:cNvGrpSpPr/>
          <p:nvPr/>
        </p:nvGrpSpPr>
        <p:grpSpPr>
          <a:xfrm>
            <a:off x="3423580" y="2687564"/>
            <a:ext cx="1194137" cy="901559"/>
            <a:chOff x="8391143" y="4164634"/>
            <a:chExt cx="1013588" cy="730885"/>
          </a:xfrm>
        </p:grpSpPr>
        <p:sp>
          <p:nvSpPr>
            <p:cNvPr id="121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21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21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21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21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21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21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122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122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122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122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122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122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122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122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122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122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123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123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123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123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123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123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123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123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3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3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125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5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125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125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126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6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126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6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7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127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7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127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7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7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127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128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128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128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28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128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28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8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28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28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28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9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29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29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29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0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0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0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0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0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0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30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30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0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30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31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1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31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31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1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31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31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31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31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31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32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32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32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32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32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2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32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32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33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3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3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3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3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3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3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3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4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4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4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4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35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5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35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5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5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35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6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6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6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6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6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37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7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7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7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7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7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38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8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38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8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8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8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39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39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39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39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39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39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39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39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39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39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40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40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40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40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40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41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41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1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41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41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41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41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41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42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42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42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42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42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7" name="Arc 6"/>
          <p:cNvSpPr/>
          <p:nvPr/>
        </p:nvSpPr>
        <p:spPr>
          <a:xfrm>
            <a:off x="1718194" y="3016022"/>
            <a:ext cx="5962179" cy="967542"/>
          </a:xfrm>
          <a:custGeom>
            <a:avLst/>
            <a:gdLst>
              <a:gd name="connsiteX0" fmla="*/ 703928 w 1453006"/>
              <a:gd name="connsiteY0" fmla="*/ 54 h 224138"/>
              <a:gd name="connsiteX1" fmla="*/ 882194 w 1453006"/>
              <a:gd name="connsiteY1" fmla="*/ 2604 h 224138"/>
              <a:gd name="connsiteX2" fmla="*/ 906004 w 1453006"/>
              <a:gd name="connsiteY2" fmla="*/ 220664 h 224138"/>
              <a:gd name="connsiteX3" fmla="*/ 711837 w 1453006"/>
              <a:gd name="connsiteY3" fmla="*/ 224116 h 224138"/>
              <a:gd name="connsiteX4" fmla="*/ 726503 w 1453006"/>
              <a:gd name="connsiteY4" fmla="*/ 112069 h 224138"/>
              <a:gd name="connsiteX5" fmla="*/ 703928 w 1453006"/>
              <a:gd name="connsiteY5" fmla="*/ 54 h 224138"/>
              <a:gd name="connsiteX0" fmla="*/ 703928 w 1453006"/>
              <a:gd name="connsiteY0" fmla="*/ 54 h 224138"/>
              <a:gd name="connsiteX1" fmla="*/ 882194 w 1453006"/>
              <a:gd name="connsiteY1" fmla="*/ 2604 h 224138"/>
              <a:gd name="connsiteX2" fmla="*/ 906004 w 1453006"/>
              <a:gd name="connsiteY2" fmla="*/ 220664 h 224138"/>
              <a:gd name="connsiteX3" fmla="*/ 711837 w 1453006"/>
              <a:gd name="connsiteY3" fmla="*/ 224116 h 224138"/>
              <a:gd name="connsiteX0" fmla="*/ 343526 w 1092609"/>
              <a:gd name="connsiteY0" fmla="*/ 0 h 919116"/>
              <a:gd name="connsiteX1" fmla="*/ 521792 w 1092609"/>
              <a:gd name="connsiteY1" fmla="*/ 2550 h 919116"/>
              <a:gd name="connsiteX2" fmla="*/ 545602 w 1092609"/>
              <a:gd name="connsiteY2" fmla="*/ 220610 h 919116"/>
              <a:gd name="connsiteX3" fmla="*/ 351435 w 1092609"/>
              <a:gd name="connsiteY3" fmla="*/ 224062 h 919116"/>
              <a:gd name="connsiteX4" fmla="*/ 366101 w 1092609"/>
              <a:gd name="connsiteY4" fmla="*/ 112015 h 919116"/>
              <a:gd name="connsiteX5" fmla="*/ 343526 w 1092609"/>
              <a:gd name="connsiteY5" fmla="*/ 0 h 919116"/>
              <a:gd name="connsiteX0" fmla="*/ 343526 w 1092609"/>
              <a:gd name="connsiteY0" fmla="*/ 0 h 919116"/>
              <a:gd name="connsiteX1" fmla="*/ 521792 w 1092609"/>
              <a:gd name="connsiteY1" fmla="*/ 2550 h 919116"/>
              <a:gd name="connsiteX2" fmla="*/ 5852 w 1092609"/>
              <a:gd name="connsiteY2" fmla="*/ 919110 h 919116"/>
              <a:gd name="connsiteX3" fmla="*/ 351435 w 1092609"/>
              <a:gd name="connsiteY3" fmla="*/ 224062 h 919116"/>
              <a:gd name="connsiteX0" fmla="*/ 1554191 w 2303274"/>
              <a:gd name="connsiteY0" fmla="*/ 0 h 919786"/>
              <a:gd name="connsiteX1" fmla="*/ 1732457 w 2303274"/>
              <a:gd name="connsiteY1" fmla="*/ 2550 h 919786"/>
              <a:gd name="connsiteX2" fmla="*/ 1756267 w 2303274"/>
              <a:gd name="connsiteY2" fmla="*/ 220610 h 919786"/>
              <a:gd name="connsiteX3" fmla="*/ 1562100 w 2303274"/>
              <a:gd name="connsiteY3" fmla="*/ 224062 h 919786"/>
              <a:gd name="connsiteX4" fmla="*/ 1576766 w 2303274"/>
              <a:gd name="connsiteY4" fmla="*/ 112015 h 919786"/>
              <a:gd name="connsiteX5" fmla="*/ 1554191 w 2303274"/>
              <a:gd name="connsiteY5" fmla="*/ 0 h 919786"/>
              <a:gd name="connsiteX0" fmla="*/ 1554191 w 2303274"/>
              <a:gd name="connsiteY0" fmla="*/ 0 h 919786"/>
              <a:gd name="connsiteX1" fmla="*/ 1732457 w 2303274"/>
              <a:gd name="connsiteY1" fmla="*/ 2550 h 919786"/>
              <a:gd name="connsiteX2" fmla="*/ 1216517 w 2303274"/>
              <a:gd name="connsiteY2" fmla="*/ 919110 h 919786"/>
              <a:gd name="connsiteX3" fmla="*/ 0 w 2303274"/>
              <a:gd name="connsiteY3" fmla="*/ 916212 h 919786"/>
              <a:gd name="connsiteX0" fmla="*/ 1554191 w 2303274"/>
              <a:gd name="connsiteY0" fmla="*/ 0 h 985633"/>
              <a:gd name="connsiteX1" fmla="*/ 1732457 w 2303274"/>
              <a:gd name="connsiteY1" fmla="*/ 2550 h 985633"/>
              <a:gd name="connsiteX2" fmla="*/ 1756267 w 2303274"/>
              <a:gd name="connsiteY2" fmla="*/ 220610 h 985633"/>
              <a:gd name="connsiteX3" fmla="*/ 1562100 w 2303274"/>
              <a:gd name="connsiteY3" fmla="*/ 224062 h 985633"/>
              <a:gd name="connsiteX4" fmla="*/ 1576766 w 2303274"/>
              <a:gd name="connsiteY4" fmla="*/ 112015 h 985633"/>
              <a:gd name="connsiteX5" fmla="*/ 1554191 w 2303274"/>
              <a:gd name="connsiteY5" fmla="*/ 0 h 985633"/>
              <a:gd name="connsiteX0" fmla="*/ 1554191 w 2303274"/>
              <a:gd name="connsiteY0" fmla="*/ 0 h 985633"/>
              <a:gd name="connsiteX1" fmla="*/ 1732457 w 2303274"/>
              <a:gd name="connsiteY1" fmla="*/ 2550 h 985633"/>
              <a:gd name="connsiteX2" fmla="*/ 1216517 w 2303274"/>
              <a:gd name="connsiteY2" fmla="*/ 919110 h 985633"/>
              <a:gd name="connsiteX3" fmla="*/ 510828 w 2303274"/>
              <a:gd name="connsiteY3" fmla="*/ 914629 h 985633"/>
              <a:gd name="connsiteX4" fmla="*/ 0 w 2303274"/>
              <a:gd name="connsiteY4" fmla="*/ 916212 h 985633"/>
              <a:gd name="connsiteX0" fmla="*/ 4443441 w 5192524"/>
              <a:gd name="connsiteY0" fmla="*/ 0 h 985633"/>
              <a:gd name="connsiteX1" fmla="*/ 4621707 w 5192524"/>
              <a:gd name="connsiteY1" fmla="*/ 2550 h 985633"/>
              <a:gd name="connsiteX2" fmla="*/ 4645517 w 5192524"/>
              <a:gd name="connsiteY2" fmla="*/ 220610 h 985633"/>
              <a:gd name="connsiteX3" fmla="*/ 4451350 w 5192524"/>
              <a:gd name="connsiteY3" fmla="*/ 224062 h 985633"/>
              <a:gd name="connsiteX4" fmla="*/ 4466016 w 5192524"/>
              <a:gd name="connsiteY4" fmla="*/ 112015 h 985633"/>
              <a:gd name="connsiteX5" fmla="*/ 4443441 w 5192524"/>
              <a:gd name="connsiteY5" fmla="*/ 0 h 985633"/>
              <a:gd name="connsiteX0" fmla="*/ 4443441 w 5192524"/>
              <a:gd name="connsiteY0" fmla="*/ 0 h 985633"/>
              <a:gd name="connsiteX1" fmla="*/ 4621707 w 5192524"/>
              <a:gd name="connsiteY1" fmla="*/ 2550 h 985633"/>
              <a:gd name="connsiteX2" fmla="*/ 4105767 w 5192524"/>
              <a:gd name="connsiteY2" fmla="*/ 919110 h 985633"/>
              <a:gd name="connsiteX3" fmla="*/ 3400078 w 5192524"/>
              <a:gd name="connsiteY3" fmla="*/ 914629 h 985633"/>
              <a:gd name="connsiteX4" fmla="*/ 0 w 5192524"/>
              <a:gd name="connsiteY4" fmla="*/ 928912 h 985633"/>
              <a:gd name="connsiteX0" fmla="*/ 4443441 w 5192524"/>
              <a:gd name="connsiteY0" fmla="*/ 0 h 1079745"/>
              <a:gd name="connsiteX1" fmla="*/ 4621707 w 5192524"/>
              <a:gd name="connsiteY1" fmla="*/ 2550 h 1079745"/>
              <a:gd name="connsiteX2" fmla="*/ 4645517 w 5192524"/>
              <a:gd name="connsiteY2" fmla="*/ 220610 h 1079745"/>
              <a:gd name="connsiteX3" fmla="*/ 4451350 w 5192524"/>
              <a:gd name="connsiteY3" fmla="*/ 224062 h 1079745"/>
              <a:gd name="connsiteX4" fmla="*/ 4466016 w 5192524"/>
              <a:gd name="connsiteY4" fmla="*/ 112015 h 1079745"/>
              <a:gd name="connsiteX5" fmla="*/ 4443441 w 5192524"/>
              <a:gd name="connsiteY5" fmla="*/ 0 h 1079745"/>
              <a:gd name="connsiteX0" fmla="*/ 4443441 w 5192524"/>
              <a:gd name="connsiteY0" fmla="*/ 0 h 1079745"/>
              <a:gd name="connsiteX1" fmla="*/ 4621707 w 5192524"/>
              <a:gd name="connsiteY1" fmla="*/ 2550 h 1079745"/>
              <a:gd name="connsiteX2" fmla="*/ 4105767 w 5192524"/>
              <a:gd name="connsiteY2" fmla="*/ 919110 h 1079745"/>
              <a:gd name="connsiteX3" fmla="*/ 1653828 w 5192524"/>
              <a:gd name="connsiteY3" fmla="*/ 1079729 h 1079745"/>
              <a:gd name="connsiteX4" fmla="*/ 0 w 5192524"/>
              <a:gd name="connsiteY4" fmla="*/ 928912 h 1079745"/>
              <a:gd name="connsiteX0" fmla="*/ 4443441 w 4985587"/>
              <a:gd name="connsiteY0" fmla="*/ 0 h 1079745"/>
              <a:gd name="connsiteX1" fmla="*/ 4621707 w 4985587"/>
              <a:gd name="connsiteY1" fmla="*/ 2550 h 1079745"/>
              <a:gd name="connsiteX2" fmla="*/ 4645517 w 4985587"/>
              <a:gd name="connsiteY2" fmla="*/ 220610 h 1079745"/>
              <a:gd name="connsiteX3" fmla="*/ 4466016 w 4985587"/>
              <a:gd name="connsiteY3" fmla="*/ 112015 h 1079745"/>
              <a:gd name="connsiteX4" fmla="*/ 4443441 w 4985587"/>
              <a:gd name="connsiteY4"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66016 w 4985587"/>
              <a:gd name="connsiteY2" fmla="*/ 112015 h 1079745"/>
              <a:gd name="connsiteX3" fmla="*/ 4443441 w 4985587"/>
              <a:gd name="connsiteY3"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43441 w 4985587"/>
              <a:gd name="connsiteY2"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43441 w 4985587"/>
              <a:gd name="connsiteY2" fmla="*/ 0 h 1079745"/>
              <a:gd name="connsiteX0" fmla="*/ 4468841 w 4985587"/>
              <a:gd name="connsiteY0" fmla="*/ 7620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5051533"/>
              <a:gd name="connsiteY0" fmla="*/ 0 h 1079745"/>
              <a:gd name="connsiteX1" fmla="*/ 4621707 w 5051533"/>
              <a:gd name="connsiteY1" fmla="*/ 2550 h 1079745"/>
              <a:gd name="connsiteX2" fmla="*/ 4443441 w 5051533"/>
              <a:gd name="connsiteY2" fmla="*/ 0 h 1079745"/>
              <a:gd name="connsiteX0" fmla="*/ 4468841 w 5051533"/>
              <a:gd name="connsiteY0" fmla="*/ 76200 h 1079745"/>
              <a:gd name="connsiteX1" fmla="*/ 4710607 w 5051533"/>
              <a:gd name="connsiteY1" fmla="*/ 78750 h 1079745"/>
              <a:gd name="connsiteX2" fmla="*/ 4105767 w 5051533"/>
              <a:gd name="connsiteY2" fmla="*/ 919110 h 1079745"/>
              <a:gd name="connsiteX3" fmla="*/ 1653828 w 5051533"/>
              <a:gd name="connsiteY3" fmla="*/ 1079729 h 1079745"/>
              <a:gd name="connsiteX4" fmla="*/ 0 w 5051533"/>
              <a:gd name="connsiteY4" fmla="*/ 928912 h 1079745"/>
              <a:gd name="connsiteX0" fmla="*/ 4443441 w 5113983"/>
              <a:gd name="connsiteY0" fmla="*/ 0 h 1079762"/>
              <a:gd name="connsiteX1" fmla="*/ 4621707 w 5113983"/>
              <a:gd name="connsiteY1" fmla="*/ 2550 h 1079762"/>
              <a:gd name="connsiteX2" fmla="*/ 4443441 w 5113983"/>
              <a:gd name="connsiteY2" fmla="*/ 0 h 1079762"/>
              <a:gd name="connsiteX0" fmla="*/ 4468841 w 5113983"/>
              <a:gd name="connsiteY0" fmla="*/ 76200 h 1079762"/>
              <a:gd name="connsiteX1" fmla="*/ 4710607 w 5113983"/>
              <a:gd name="connsiteY1" fmla="*/ 78750 h 1079762"/>
              <a:gd name="connsiteX2" fmla="*/ 4328017 w 5113983"/>
              <a:gd name="connsiteY2" fmla="*/ 925460 h 1079762"/>
              <a:gd name="connsiteX3" fmla="*/ 1653828 w 5113983"/>
              <a:gd name="connsiteY3" fmla="*/ 1079729 h 1079762"/>
              <a:gd name="connsiteX4" fmla="*/ 0 w 5113983"/>
              <a:gd name="connsiteY4" fmla="*/ 928912 h 1079762"/>
              <a:gd name="connsiteX0" fmla="*/ 4443441 w 5113983"/>
              <a:gd name="connsiteY0" fmla="*/ 0 h 1079729"/>
              <a:gd name="connsiteX1" fmla="*/ 4621707 w 5113983"/>
              <a:gd name="connsiteY1" fmla="*/ 2550 h 1079729"/>
              <a:gd name="connsiteX2" fmla="*/ 4443441 w 5113983"/>
              <a:gd name="connsiteY2" fmla="*/ 0 h 1079729"/>
              <a:gd name="connsiteX0" fmla="*/ 4468841 w 5113983"/>
              <a:gd name="connsiteY0" fmla="*/ 76200 h 1079729"/>
              <a:gd name="connsiteX1" fmla="*/ 4710607 w 5113983"/>
              <a:gd name="connsiteY1" fmla="*/ 78750 h 1079729"/>
              <a:gd name="connsiteX2" fmla="*/ 4328017 w 5113983"/>
              <a:gd name="connsiteY2" fmla="*/ 925460 h 1079729"/>
              <a:gd name="connsiteX3" fmla="*/ 1653828 w 5113983"/>
              <a:gd name="connsiteY3" fmla="*/ 1079729 h 1079729"/>
              <a:gd name="connsiteX4" fmla="*/ 0 w 5113983"/>
              <a:gd name="connsiteY4" fmla="*/ 928912 h 1079729"/>
              <a:gd name="connsiteX0" fmla="*/ 4957791 w 5628333"/>
              <a:gd name="connsiteY0" fmla="*/ 0 h 1079729"/>
              <a:gd name="connsiteX1" fmla="*/ 5136057 w 5628333"/>
              <a:gd name="connsiteY1" fmla="*/ 2550 h 1079729"/>
              <a:gd name="connsiteX2" fmla="*/ 4957791 w 5628333"/>
              <a:gd name="connsiteY2" fmla="*/ 0 h 1079729"/>
              <a:gd name="connsiteX0" fmla="*/ 4983191 w 5628333"/>
              <a:gd name="connsiteY0" fmla="*/ 76200 h 1079729"/>
              <a:gd name="connsiteX1" fmla="*/ 5224957 w 5628333"/>
              <a:gd name="connsiteY1" fmla="*/ 78750 h 1079729"/>
              <a:gd name="connsiteX2" fmla="*/ 4842367 w 5628333"/>
              <a:gd name="connsiteY2" fmla="*/ 925460 h 1079729"/>
              <a:gd name="connsiteX3" fmla="*/ 2168178 w 5628333"/>
              <a:gd name="connsiteY3" fmla="*/ 1079729 h 1079729"/>
              <a:gd name="connsiteX4" fmla="*/ 0 w 5628333"/>
              <a:gd name="connsiteY4" fmla="*/ 903512 h 1079729"/>
              <a:gd name="connsiteX0" fmla="*/ 4957791 w 5628333"/>
              <a:gd name="connsiteY0" fmla="*/ 0 h 925460"/>
              <a:gd name="connsiteX1" fmla="*/ 5136057 w 5628333"/>
              <a:gd name="connsiteY1" fmla="*/ 2550 h 925460"/>
              <a:gd name="connsiteX2" fmla="*/ 4957791 w 5628333"/>
              <a:gd name="connsiteY2" fmla="*/ 0 h 925460"/>
              <a:gd name="connsiteX0" fmla="*/ 4983191 w 5628333"/>
              <a:gd name="connsiteY0" fmla="*/ 76200 h 925460"/>
              <a:gd name="connsiteX1" fmla="*/ 5224957 w 5628333"/>
              <a:gd name="connsiteY1" fmla="*/ 78750 h 925460"/>
              <a:gd name="connsiteX2" fmla="*/ 4842367 w 5628333"/>
              <a:gd name="connsiteY2" fmla="*/ 925460 h 925460"/>
              <a:gd name="connsiteX3" fmla="*/ 2218978 w 5628333"/>
              <a:gd name="connsiteY3" fmla="*/ 908279 h 925460"/>
              <a:gd name="connsiteX4" fmla="*/ 0 w 5628333"/>
              <a:gd name="connsiteY4" fmla="*/ 903512 h 925460"/>
              <a:gd name="connsiteX0" fmla="*/ 4957791 w 5628333"/>
              <a:gd name="connsiteY0" fmla="*/ 0 h 933679"/>
              <a:gd name="connsiteX1" fmla="*/ 5136057 w 5628333"/>
              <a:gd name="connsiteY1" fmla="*/ 2550 h 933679"/>
              <a:gd name="connsiteX2" fmla="*/ 4957791 w 5628333"/>
              <a:gd name="connsiteY2" fmla="*/ 0 h 933679"/>
              <a:gd name="connsiteX0" fmla="*/ 4983191 w 5628333"/>
              <a:gd name="connsiteY0" fmla="*/ 76200 h 933679"/>
              <a:gd name="connsiteX1" fmla="*/ 5224957 w 5628333"/>
              <a:gd name="connsiteY1" fmla="*/ 78750 h 933679"/>
              <a:gd name="connsiteX2" fmla="*/ 4842367 w 5628333"/>
              <a:gd name="connsiteY2" fmla="*/ 925460 h 933679"/>
              <a:gd name="connsiteX3" fmla="*/ 2111028 w 5628333"/>
              <a:gd name="connsiteY3" fmla="*/ 933679 h 933679"/>
              <a:gd name="connsiteX4" fmla="*/ 0 w 5628333"/>
              <a:gd name="connsiteY4" fmla="*/ 903512 h 933679"/>
              <a:gd name="connsiteX0" fmla="*/ 4957791 w 5795774"/>
              <a:gd name="connsiteY0" fmla="*/ 0 h 933679"/>
              <a:gd name="connsiteX1" fmla="*/ 5136057 w 5795774"/>
              <a:gd name="connsiteY1" fmla="*/ 2550 h 933679"/>
              <a:gd name="connsiteX2" fmla="*/ 4957791 w 5795774"/>
              <a:gd name="connsiteY2" fmla="*/ 0 h 933679"/>
              <a:gd name="connsiteX0" fmla="*/ 4983191 w 5795774"/>
              <a:gd name="connsiteY0" fmla="*/ 76200 h 933679"/>
              <a:gd name="connsiteX1" fmla="*/ 5224957 w 5795774"/>
              <a:gd name="connsiteY1" fmla="*/ 78750 h 933679"/>
              <a:gd name="connsiteX2" fmla="*/ 5248767 w 5795774"/>
              <a:gd name="connsiteY2" fmla="*/ 912760 h 933679"/>
              <a:gd name="connsiteX3" fmla="*/ 2111028 w 5795774"/>
              <a:gd name="connsiteY3" fmla="*/ 933679 h 933679"/>
              <a:gd name="connsiteX4" fmla="*/ 0 w 5795774"/>
              <a:gd name="connsiteY4" fmla="*/ 903512 h 933679"/>
              <a:gd name="connsiteX0" fmla="*/ 4957791 w 5789332"/>
              <a:gd name="connsiteY0" fmla="*/ 0 h 933679"/>
              <a:gd name="connsiteX1" fmla="*/ 5136057 w 5789332"/>
              <a:gd name="connsiteY1" fmla="*/ 2550 h 933679"/>
              <a:gd name="connsiteX2" fmla="*/ 4957791 w 5789332"/>
              <a:gd name="connsiteY2" fmla="*/ 0 h 933679"/>
              <a:gd name="connsiteX0" fmla="*/ 4983191 w 5789332"/>
              <a:gd name="connsiteY0" fmla="*/ 76200 h 933679"/>
              <a:gd name="connsiteX1" fmla="*/ 5224957 w 5789332"/>
              <a:gd name="connsiteY1" fmla="*/ 78750 h 933679"/>
              <a:gd name="connsiteX2" fmla="*/ 5236067 w 5789332"/>
              <a:gd name="connsiteY2" fmla="*/ 912760 h 933679"/>
              <a:gd name="connsiteX3" fmla="*/ 2111028 w 5789332"/>
              <a:gd name="connsiteY3" fmla="*/ 933679 h 933679"/>
              <a:gd name="connsiteX4" fmla="*/ 0 w 5789332"/>
              <a:gd name="connsiteY4" fmla="*/ 903512 h 933679"/>
              <a:gd name="connsiteX0" fmla="*/ 4957791 w 5784553"/>
              <a:gd name="connsiteY0" fmla="*/ 0 h 933679"/>
              <a:gd name="connsiteX1" fmla="*/ 5136057 w 5784553"/>
              <a:gd name="connsiteY1" fmla="*/ 2550 h 933679"/>
              <a:gd name="connsiteX2" fmla="*/ 4957791 w 5784553"/>
              <a:gd name="connsiteY2" fmla="*/ 0 h 933679"/>
              <a:gd name="connsiteX0" fmla="*/ 4983191 w 5784553"/>
              <a:gd name="connsiteY0" fmla="*/ 76200 h 933679"/>
              <a:gd name="connsiteX1" fmla="*/ 5224957 w 5784553"/>
              <a:gd name="connsiteY1" fmla="*/ 78750 h 933679"/>
              <a:gd name="connsiteX2" fmla="*/ 5236067 w 5784553"/>
              <a:gd name="connsiteY2" fmla="*/ 912760 h 933679"/>
              <a:gd name="connsiteX3" fmla="*/ 2111028 w 5784553"/>
              <a:gd name="connsiteY3" fmla="*/ 933679 h 933679"/>
              <a:gd name="connsiteX4" fmla="*/ 0 w 5784553"/>
              <a:gd name="connsiteY4" fmla="*/ 903512 h 933679"/>
              <a:gd name="connsiteX0" fmla="*/ 4957791 w 5784553"/>
              <a:gd name="connsiteY0" fmla="*/ 0 h 933679"/>
              <a:gd name="connsiteX1" fmla="*/ 5136057 w 5784553"/>
              <a:gd name="connsiteY1" fmla="*/ 2550 h 933679"/>
              <a:gd name="connsiteX2" fmla="*/ 4957791 w 5784553"/>
              <a:gd name="connsiteY2" fmla="*/ 0 h 933679"/>
              <a:gd name="connsiteX0" fmla="*/ 4983191 w 5784553"/>
              <a:gd name="connsiteY0" fmla="*/ 76200 h 933679"/>
              <a:gd name="connsiteX1" fmla="*/ 5224957 w 5784553"/>
              <a:gd name="connsiteY1" fmla="*/ 78750 h 933679"/>
              <a:gd name="connsiteX2" fmla="*/ 5236067 w 5784553"/>
              <a:gd name="connsiteY2" fmla="*/ 912760 h 933679"/>
              <a:gd name="connsiteX3" fmla="*/ 1317278 w 5784553"/>
              <a:gd name="connsiteY3" fmla="*/ 933679 h 933679"/>
              <a:gd name="connsiteX4" fmla="*/ 0 w 5784553"/>
              <a:gd name="connsiteY4" fmla="*/ 903512 h 933679"/>
              <a:gd name="connsiteX0" fmla="*/ 4957791 w 5784553"/>
              <a:gd name="connsiteY0" fmla="*/ 0 h 946379"/>
              <a:gd name="connsiteX1" fmla="*/ 5136057 w 5784553"/>
              <a:gd name="connsiteY1" fmla="*/ 2550 h 946379"/>
              <a:gd name="connsiteX2" fmla="*/ 4957791 w 5784553"/>
              <a:gd name="connsiteY2" fmla="*/ 0 h 946379"/>
              <a:gd name="connsiteX0" fmla="*/ 4983191 w 5784553"/>
              <a:gd name="connsiteY0" fmla="*/ 76200 h 946379"/>
              <a:gd name="connsiteX1" fmla="*/ 5224957 w 5784553"/>
              <a:gd name="connsiteY1" fmla="*/ 78750 h 946379"/>
              <a:gd name="connsiteX2" fmla="*/ 5236067 w 5784553"/>
              <a:gd name="connsiteY2" fmla="*/ 912760 h 946379"/>
              <a:gd name="connsiteX3" fmla="*/ 599728 w 5784553"/>
              <a:gd name="connsiteY3" fmla="*/ 946379 h 946379"/>
              <a:gd name="connsiteX4" fmla="*/ 0 w 5784553"/>
              <a:gd name="connsiteY4" fmla="*/ 903512 h 946379"/>
              <a:gd name="connsiteX0" fmla="*/ 4957791 w 5784553"/>
              <a:gd name="connsiteY0" fmla="*/ 0 h 912766"/>
              <a:gd name="connsiteX1" fmla="*/ 5136057 w 5784553"/>
              <a:gd name="connsiteY1" fmla="*/ 2550 h 912766"/>
              <a:gd name="connsiteX2" fmla="*/ 4957791 w 5784553"/>
              <a:gd name="connsiteY2" fmla="*/ 0 h 912766"/>
              <a:gd name="connsiteX0" fmla="*/ 4983191 w 5784553"/>
              <a:gd name="connsiteY0" fmla="*/ 76200 h 912766"/>
              <a:gd name="connsiteX1" fmla="*/ 5224957 w 5784553"/>
              <a:gd name="connsiteY1" fmla="*/ 78750 h 912766"/>
              <a:gd name="connsiteX2" fmla="*/ 5236067 w 5784553"/>
              <a:gd name="connsiteY2" fmla="*/ 912760 h 912766"/>
              <a:gd name="connsiteX3" fmla="*/ 0 w 5784553"/>
              <a:gd name="connsiteY3" fmla="*/ 903512 h 912766"/>
              <a:gd name="connsiteX0" fmla="*/ 4957791 w 5784553"/>
              <a:gd name="connsiteY0" fmla="*/ 0 h 912766"/>
              <a:gd name="connsiteX1" fmla="*/ 5136057 w 5784553"/>
              <a:gd name="connsiteY1" fmla="*/ 2550 h 912766"/>
              <a:gd name="connsiteX2" fmla="*/ 4957791 w 5784553"/>
              <a:gd name="connsiteY2" fmla="*/ 0 h 912766"/>
              <a:gd name="connsiteX0" fmla="*/ 4983191 w 5784553"/>
              <a:gd name="connsiteY0" fmla="*/ 76200 h 912766"/>
              <a:gd name="connsiteX1" fmla="*/ 5224957 w 5784553"/>
              <a:gd name="connsiteY1" fmla="*/ 78750 h 912766"/>
              <a:gd name="connsiteX2" fmla="*/ 5236067 w 5784553"/>
              <a:gd name="connsiteY2" fmla="*/ 912760 h 912766"/>
              <a:gd name="connsiteX3" fmla="*/ 421929 w 5784553"/>
              <a:gd name="connsiteY3" fmla="*/ 901929 h 912766"/>
              <a:gd name="connsiteX4" fmla="*/ 0 w 578455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85479 w 6248103"/>
              <a:gd name="connsiteY3" fmla="*/ 901929 h 912766"/>
              <a:gd name="connsiteX4" fmla="*/ 0 w 624810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28329 w 6248103"/>
              <a:gd name="connsiteY3" fmla="*/ 901929 h 912766"/>
              <a:gd name="connsiteX4" fmla="*/ 0 w 624810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28329 w 6248103"/>
              <a:gd name="connsiteY3" fmla="*/ 901929 h 912766"/>
              <a:gd name="connsiteX4" fmla="*/ 256829 w 6248103"/>
              <a:gd name="connsiteY4" fmla="*/ 901929 h 912766"/>
              <a:gd name="connsiteX5" fmla="*/ 0 w 6248103"/>
              <a:gd name="connsiteY5" fmla="*/ 903512 h 912766"/>
              <a:gd name="connsiteX0" fmla="*/ 5173691 w 6000453"/>
              <a:gd name="connsiteY0" fmla="*/ 0 h 912766"/>
              <a:gd name="connsiteX1" fmla="*/ 5351957 w 6000453"/>
              <a:gd name="connsiteY1" fmla="*/ 2550 h 912766"/>
              <a:gd name="connsiteX2" fmla="*/ 5173691 w 6000453"/>
              <a:gd name="connsiteY2" fmla="*/ 0 h 912766"/>
              <a:gd name="connsiteX0" fmla="*/ 5199091 w 6000453"/>
              <a:gd name="connsiteY0" fmla="*/ 76200 h 912766"/>
              <a:gd name="connsiteX1" fmla="*/ 5440857 w 6000453"/>
              <a:gd name="connsiteY1" fmla="*/ 78750 h 912766"/>
              <a:gd name="connsiteX2" fmla="*/ 5451967 w 6000453"/>
              <a:gd name="connsiteY2" fmla="*/ 912760 h 912766"/>
              <a:gd name="connsiteX3" fmla="*/ 580679 w 6000453"/>
              <a:gd name="connsiteY3" fmla="*/ 901929 h 912766"/>
              <a:gd name="connsiteX4" fmla="*/ 9179 w 6000453"/>
              <a:gd name="connsiteY4" fmla="*/ 901929 h 912766"/>
              <a:gd name="connsiteX5" fmla="*/ 0 w 6000453"/>
              <a:gd name="connsiteY5" fmla="*/ 439962 h 912766"/>
              <a:gd name="connsiteX0" fmla="*/ 5173691 w 6000453"/>
              <a:gd name="connsiteY0" fmla="*/ 0 h 914629"/>
              <a:gd name="connsiteX1" fmla="*/ 5351957 w 6000453"/>
              <a:gd name="connsiteY1" fmla="*/ 2550 h 914629"/>
              <a:gd name="connsiteX2" fmla="*/ 5173691 w 6000453"/>
              <a:gd name="connsiteY2" fmla="*/ 0 h 914629"/>
              <a:gd name="connsiteX0" fmla="*/ 5199091 w 6000453"/>
              <a:gd name="connsiteY0" fmla="*/ 76200 h 914629"/>
              <a:gd name="connsiteX1" fmla="*/ 5440857 w 6000453"/>
              <a:gd name="connsiteY1" fmla="*/ 78750 h 914629"/>
              <a:gd name="connsiteX2" fmla="*/ 5451967 w 6000453"/>
              <a:gd name="connsiteY2" fmla="*/ 912760 h 914629"/>
              <a:gd name="connsiteX3" fmla="*/ 377479 w 6000453"/>
              <a:gd name="connsiteY3" fmla="*/ 914629 h 914629"/>
              <a:gd name="connsiteX4" fmla="*/ 9179 w 6000453"/>
              <a:gd name="connsiteY4" fmla="*/ 901929 h 914629"/>
              <a:gd name="connsiteX5" fmla="*/ 0 w 6000453"/>
              <a:gd name="connsiteY5" fmla="*/ 439962 h 914629"/>
              <a:gd name="connsiteX0" fmla="*/ 5173691 w 6000453"/>
              <a:gd name="connsiteY0" fmla="*/ 0 h 912766"/>
              <a:gd name="connsiteX1" fmla="*/ 5351957 w 6000453"/>
              <a:gd name="connsiteY1" fmla="*/ 2550 h 912766"/>
              <a:gd name="connsiteX2" fmla="*/ 5173691 w 6000453"/>
              <a:gd name="connsiteY2" fmla="*/ 0 h 912766"/>
              <a:gd name="connsiteX0" fmla="*/ 5199091 w 6000453"/>
              <a:gd name="connsiteY0" fmla="*/ 76200 h 912766"/>
              <a:gd name="connsiteX1" fmla="*/ 5440857 w 6000453"/>
              <a:gd name="connsiteY1" fmla="*/ 78750 h 912766"/>
              <a:gd name="connsiteX2" fmla="*/ 5451967 w 6000453"/>
              <a:gd name="connsiteY2" fmla="*/ 912760 h 912766"/>
              <a:gd name="connsiteX3" fmla="*/ 453679 w 6000453"/>
              <a:gd name="connsiteY3" fmla="*/ 813029 h 912766"/>
              <a:gd name="connsiteX4" fmla="*/ 9179 w 6000453"/>
              <a:gd name="connsiteY4" fmla="*/ 901929 h 912766"/>
              <a:gd name="connsiteX5" fmla="*/ 0 w 6000453"/>
              <a:gd name="connsiteY5" fmla="*/ 439962 h 912766"/>
              <a:gd name="connsiteX0" fmla="*/ 5173691 w 6000453"/>
              <a:gd name="connsiteY0" fmla="*/ 0 h 947364"/>
              <a:gd name="connsiteX1" fmla="*/ 5351957 w 6000453"/>
              <a:gd name="connsiteY1" fmla="*/ 2550 h 947364"/>
              <a:gd name="connsiteX2" fmla="*/ 5173691 w 6000453"/>
              <a:gd name="connsiteY2" fmla="*/ 0 h 947364"/>
              <a:gd name="connsiteX0" fmla="*/ 5199091 w 6000453"/>
              <a:gd name="connsiteY0" fmla="*/ 76200 h 947364"/>
              <a:gd name="connsiteX1" fmla="*/ 5440857 w 6000453"/>
              <a:gd name="connsiteY1" fmla="*/ 78750 h 947364"/>
              <a:gd name="connsiteX2" fmla="*/ 5451967 w 6000453"/>
              <a:gd name="connsiteY2" fmla="*/ 912760 h 947364"/>
              <a:gd name="connsiteX3" fmla="*/ 453679 w 6000453"/>
              <a:gd name="connsiteY3" fmla="*/ 813029 h 947364"/>
              <a:gd name="connsiteX4" fmla="*/ 9179 w 6000453"/>
              <a:gd name="connsiteY4" fmla="*/ 901929 h 947364"/>
              <a:gd name="connsiteX5" fmla="*/ 0 w 6000453"/>
              <a:gd name="connsiteY5" fmla="*/ 439962 h 947364"/>
              <a:gd name="connsiteX0" fmla="*/ 5173691 w 6000453"/>
              <a:gd name="connsiteY0" fmla="*/ 0 h 1035164"/>
              <a:gd name="connsiteX1" fmla="*/ 5351957 w 6000453"/>
              <a:gd name="connsiteY1" fmla="*/ 2550 h 1035164"/>
              <a:gd name="connsiteX2" fmla="*/ 5173691 w 6000453"/>
              <a:gd name="connsiteY2" fmla="*/ 0 h 1035164"/>
              <a:gd name="connsiteX0" fmla="*/ 5199091 w 6000453"/>
              <a:gd name="connsiteY0" fmla="*/ 76200 h 1035164"/>
              <a:gd name="connsiteX1" fmla="*/ 5440857 w 6000453"/>
              <a:gd name="connsiteY1" fmla="*/ 78750 h 1035164"/>
              <a:gd name="connsiteX2" fmla="*/ 5451967 w 6000453"/>
              <a:gd name="connsiteY2" fmla="*/ 912760 h 1035164"/>
              <a:gd name="connsiteX3" fmla="*/ 529879 w 6000453"/>
              <a:gd name="connsiteY3" fmla="*/ 933679 h 1035164"/>
              <a:gd name="connsiteX4" fmla="*/ 9179 w 6000453"/>
              <a:gd name="connsiteY4" fmla="*/ 901929 h 1035164"/>
              <a:gd name="connsiteX5" fmla="*/ 0 w 6000453"/>
              <a:gd name="connsiteY5" fmla="*/ 439962 h 1035164"/>
              <a:gd name="connsiteX0" fmla="*/ 5173691 w 6000453"/>
              <a:gd name="connsiteY0" fmla="*/ 0 h 1066139"/>
              <a:gd name="connsiteX1" fmla="*/ 5351957 w 6000453"/>
              <a:gd name="connsiteY1" fmla="*/ 2550 h 1066139"/>
              <a:gd name="connsiteX2" fmla="*/ 5173691 w 6000453"/>
              <a:gd name="connsiteY2" fmla="*/ 0 h 1066139"/>
              <a:gd name="connsiteX0" fmla="*/ 5199091 w 6000453"/>
              <a:gd name="connsiteY0" fmla="*/ 76200 h 1066139"/>
              <a:gd name="connsiteX1" fmla="*/ 5440857 w 6000453"/>
              <a:gd name="connsiteY1" fmla="*/ 78750 h 1066139"/>
              <a:gd name="connsiteX2" fmla="*/ 5451967 w 6000453"/>
              <a:gd name="connsiteY2" fmla="*/ 912760 h 1066139"/>
              <a:gd name="connsiteX3" fmla="*/ 529879 w 6000453"/>
              <a:gd name="connsiteY3" fmla="*/ 933679 h 1066139"/>
              <a:gd name="connsiteX4" fmla="*/ 9179 w 6000453"/>
              <a:gd name="connsiteY4" fmla="*/ 901929 h 1066139"/>
              <a:gd name="connsiteX5" fmla="*/ 0 w 6000453"/>
              <a:gd name="connsiteY5" fmla="*/ 439962 h 1066139"/>
              <a:gd name="connsiteX0" fmla="*/ 5173691 w 6000453"/>
              <a:gd name="connsiteY0" fmla="*/ 0 h 1070487"/>
              <a:gd name="connsiteX1" fmla="*/ 5351957 w 6000453"/>
              <a:gd name="connsiteY1" fmla="*/ 2550 h 1070487"/>
              <a:gd name="connsiteX2" fmla="*/ 5173691 w 6000453"/>
              <a:gd name="connsiteY2" fmla="*/ 0 h 1070487"/>
              <a:gd name="connsiteX0" fmla="*/ 5199091 w 6000453"/>
              <a:gd name="connsiteY0" fmla="*/ 76200 h 1070487"/>
              <a:gd name="connsiteX1" fmla="*/ 5440857 w 6000453"/>
              <a:gd name="connsiteY1" fmla="*/ 78750 h 1070487"/>
              <a:gd name="connsiteX2" fmla="*/ 5451967 w 6000453"/>
              <a:gd name="connsiteY2" fmla="*/ 912760 h 1070487"/>
              <a:gd name="connsiteX3" fmla="*/ 517179 w 6000453"/>
              <a:gd name="connsiteY3" fmla="*/ 940029 h 1070487"/>
              <a:gd name="connsiteX4" fmla="*/ 9179 w 6000453"/>
              <a:gd name="connsiteY4" fmla="*/ 901929 h 1070487"/>
              <a:gd name="connsiteX5" fmla="*/ 0 w 6000453"/>
              <a:gd name="connsiteY5" fmla="*/ 439962 h 1070487"/>
              <a:gd name="connsiteX0" fmla="*/ 5173691 w 6000453"/>
              <a:gd name="connsiteY0" fmla="*/ 0 h 964506"/>
              <a:gd name="connsiteX1" fmla="*/ 5351957 w 6000453"/>
              <a:gd name="connsiteY1" fmla="*/ 2550 h 964506"/>
              <a:gd name="connsiteX2" fmla="*/ 5173691 w 6000453"/>
              <a:gd name="connsiteY2" fmla="*/ 0 h 964506"/>
              <a:gd name="connsiteX0" fmla="*/ 5199091 w 6000453"/>
              <a:gd name="connsiteY0" fmla="*/ 76200 h 964506"/>
              <a:gd name="connsiteX1" fmla="*/ 5440857 w 6000453"/>
              <a:gd name="connsiteY1" fmla="*/ 78750 h 964506"/>
              <a:gd name="connsiteX2" fmla="*/ 5451967 w 6000453"/>
              <a:gd name="connsiteY2" fmla="*/ 912760 h 964506"/>
              <a:gd name="connsiteX3" fmla="*/ 517179 w 6000453"/>
              <a:gd name="connsiteY3" fmla="*/ 940029 h 964506"/>
              <a:gd name="connsiteX4" fmla="*/ 9179 w 6000453"/>
              <a:gd name="connsiteY4" fmla="*/ 901929 h 964506"/>
              <a:gd name="connsiteX5" fmla="*/ 0 w 6000453"/>
              <a:gd name="connsiteY5" fmla="*/ 439962 h 964506"/>
              <a:gd name="connsiteX0" fmla="*/ 5173691 w 6000453"/>
              <a:gd name="connsiteY0" fmla="*/ 0 h 940241"/>
              <a:gd name="connsiteX1" fmla="*/ 5351957 w 6000453"/>
              <a:gd name="connsiteY1" fmla="*/ 2550 h 940241"/>
              <a:gd name="connsiteX2" fmla="*/ 5173691 w 6000453"/>
              <a:gd name="connsiteY2" fmla="*/ 0 h 940241"/>
              <a:gd name="connsiteX0" fmla="*/ 5199091 w 6000453"/>
              <a:gd name="connsiteY0" fmla="*/ 76200 h 940241"/>
              <a:gd name="connsiteX1" fmla="*/ 5440857 w 6000453"/>
              <a:gd name="connsiteY1" fmla="*/ 78750 h 940241"/>
              <a:gd name="connsiteX2" fmla="*/ 5451967 w 6000453"/>
              <a:gd name="connsiteY2" fmla="*/ 912760 h 940241"/>
              <a:gd name="connsiteX3" fmla="*/ 517179 w 6000453"/>
              <a:gd name="connsiteY3" fmla="*/ 940029 h 940241"/>
              <a:gd name="connsiteX4" fmla="*/ 9179 w 6000453"/>
              <a:gd name="connsiteY4" fmla="*/ 774929 h 940241"/>
              <a:gd name="connsiteX5" fmla="*/ 0 w 6000453"/>
              <a:gd name="connsiteY5" fmla="*/ 439962 h 940241"/>
              <a:gd name="connsiteX0" fmla="*/ 5173691 w 6000453"/>
              <a:gd name="connsiteY0" fmla="*/ 0 h 940241"/>
              <a:gd name="connsiteX1" fmla="*/ 5351957 w 6000453"/>
              <a:gd name="connsiteY1" fmla="*/ 2550 h 940241"/>
              <a:gd name="connsiteX2" fmla="*/ 5173691 w 6000453"/>
              <a:gd name="connsiteY2" fmla="*/ 0 h 940241"/>
              <a:gd name="connsiteX0" fmla="*/ 5199091 w 6000453"/>
              <a:gd name="connsiteY0" fmla="*/ 76200 h 940241"/>
              <a:gd name="connsiteX1" fmla="*/ 5440857 w 6000453"/>
              <a:gd name="connsiteY1" fmla="*/ 78750 h 940241"/>
              <a:gd name="connsiteX2" fmla="*/ 5451967 w 6000453"/>
              <a:gd name="connsiteY2" fmla="*/ 912760 h 940241"/>
              <a:gd name="connsiteX3" fmla="*/ 517179 w 6000453"/>
              <a:gd name="connsiteY3" fmla="*/ 940029 h 940241"/>
              <a:gd name="connsiteX4" fmla="*/ 15529 w 6000453"/>
              <a:gd name="connsiteY4" fmla="*/ 774929 h 940241"/>
              <a:gd name="connsiteX5" fmla="*/ 0 w 6000453"/>
              <a:gd name="connsiteY5" fmla="*/ 439962 h 940241"/>
              <a:gd name="connsiteX0" fmla="*/ 5173691 w 6000453"/>
              <a:gd name="connsiteY0" fmla="*/ 0 h 946572"/>
              <a:gd name="connsiteX1" fmla="*/ 5351957 w 6000453"/>
              <a:gd name="connsiteY1" fmla="*/ 2550 h 946572"/>
              <a:gd name="connsiteX2" fmla="*/ 5173691 w 6000453"/>
              <a:gd name="connsiteY2" fmla="*/ 0 h 946572"/>
              <a:gd name="connsiteX0" fmla="*/ 5199091 w 6000453"/>
              <a:gd name="connsiteY0" fmla="*/ 76200 h 946572"/>
              <a:gd name="connsiteX1" fmla="*/ 5440857 w 6000453"/>
              <a:gd name="connsiteY1" fmla="*/ 78750 h 946572"/>
              <a:gd name="connsiteX2" fmla="*/ 5451967 w 6000453"/>
              <a:gd name="connsiteY2" fmla="*/ 912760 h 946572"/>
              <a:gd name="connsiteX3" fmla="*/ 339379 w 6000453"/>
              <a:gd name="connsiteY3" fmla="*/ 946379 h 946572"/>
              <a:gd name="connsiteX4" fmla="*/ 15529 w 6000453"/>
              <a:gd name="connsiteY4" fmla="*/ 774929 h 946572"/>
              <a:gd name="connsiteX5" fmla="*/ 0 w 6000453"/>
              <a:gd name="connsiteY5" fmla="*/ 439962 h 946572"/>
              <a:gd name="connsiteX0" fmla="*/ 5173691 w 6000453"/>
              <a:gd name="connsiteY0" fmla="*/ 0 h 946531"/>
              <a:gd name="connsiteX1" fmla="*/ 5351957 w 6000453"/>
              <a:gd name="connsiteY1" fmla="*/ 2550 h 946531"/>
              <a:gd name="connsiteX2" fmla="*/ 5173691 w 6000453"/>
              <a:gd name="connsiteY2" fmla="*/ 0 h 946531"/>
              <a:gd name="connsiteX0" fmla="*/ 5199091 w 6000453"/>
              <a:gd name="connsiteY0" fmla="*/ 76200 h 946531"/>
              <a:gd name="connsiteX1" fmla="*/ 5440857 w 6000453"/>
              <a:gd name="connsiteY1" fmla="*/ 78750 h 946531"/>
              <a:gd name="connsiteX2" fmla="*/ 5451967 w 6000453"/>
              <a:gd name="connsiteY2" fmla="*/ 912760 h 946531"/>
              <a:gd name="connsiteX3" fmla="*/ 339379 w 6000453"/>
              <a:gd name="connsiteY3" fmla="*/ 946379 h 946531"/>
              <a:gd name="connsiteX4" fmla="*/ 9179 w 6000453"/>
              <a:gd name="connsiteY4" fmla="*/ 755879 h 946531"/>
              <a:gd name="connsiteX5" fmla="*/ 0 w 6000453"/>
              <a:gd name="connsiteY5" fmla="*/ 439962 h 946531"/>
              <a:gd name="connsiteX0" fmla="*/ 5327121 w 6153883"/>
              <a:gd name="connsiteY0" fmla="*/ 0 h 946379"/>
              <a:gd name="connsiteX1" fmla="*/ 5505387 w 6153883"/>
              <a:gd name="connsiteY1" fmla="*/ 2550 h 946379"/>
              <a:gd name="connsiteX2" fmla="*/ 5327121 w 6153883"/>
              <a:gd name="connsiteY2" fmla="*/ 0 h 946379"/>
              <a:gd name="connsiteX0" fmla="*/ 5352521 w 6153883"/>
              <a:gd name="connsiteY0" fmla="*/ 76200 h 946379"/>
              <a:gd name="connsiteX1" fmla="*/ 5594287 w 6153883"/>
              <a:gd name="connsiteY1" fmla="*/ 78750 h 946379"/>
              <a:gd name="connsiteX2" fmla="*/ 5605397 w 6153883"/>
              <a:gd name="connsiteY2" fmla="*/ 912760 h 946379"/>
              <a:gd name="connsiteX3" fmla="*/ 492809 w 6153883"/>
              <a:gd name="connsiteY3" fmla="*/ 946379 h 946379"/>
              <a:gd name="connsiteX4" fmla="*/ 153430 w 6153883"/>
              <a:gd name="connsiteY4" fmla="*/ 439962 h 946379"/>
              <a:gd name="connsiteX0" fmla="*/ 5327121 w 6153883"/>
              <a:gd name="connsiteY0" fmla="*/ 0 h 946379"/>
              <a:gd name="connsiteX1" fmla="*/ 5505387 w 6153883"/>
              <a:gd name="connsiteY1" fmla="*/ 2550 h 946379"/>
              <a:gd name="connsiteX2" fmla="*/ 5327121 w 6153883"/>
              <a:gd name="connsiteY2" fmla="*/ 0 h 946379"/>
              <a:gd name="connsiteX0" fmla="*/ 5352521 w 6153883"/>
              <a:gd name="connsiteY0" fmla="*/ 76200 h 946379"/>
              <a:gd name="connsiteX1" fmla="*/ 5594287 w 6153883"/>
              <a:gd name="connsiteY1" fmla="*/ 78750 h 946379"/>
              <a:gd name="connsiteX2" fmla="*/ 5605397 w 6153883"/>
              <a:gd name="connsiteY2" fmla="*/ 912760 h 946379"/>
              <a:gd name="connsiteX3" fmla="*/ 492809 w 6153883"/>
              <a:gd name="connsiteY3" fmla="*/ 946379 h 946379"/>
              <a:gd name="connsiteX4" fmla="*/ 153430 w 6153883"/>
              <a:gd name="connsiteY4" fmla="*/ 452662 h 946379"/>
              <a:gd name="connsiteX0" fmla="*/ 5337145 w 6163907"/>
              <a:gd name="connsiteY0" fmla="*/ 0 h 946379"/>
              <a:gd name="connsiteX1" fmla="*/ 5515411 w 6163907"/>
              <a:gd name="connsiteY1" fmla="*/ 2550 h 946379"/>
              <a:gd name="connsiteX2" fmla="*/ 5337145 w 6163907"/>
              <a:gd name="connsiteY2" fmla="*/ 0 h 946379"/>
              <a:gd name="connsiteX0" fmla="*/ 5362545 w 6163907"/>
              <a:gd name="connsiteY0" fmla="*/ 76200 h 946379"/>
              <a:gd name="connsiteX1" fmla="*/ 5604311 w 6163907"/>
              <a:gd name="connsiteY1" fmla="*/ 78750 h 946379"/>
              <a:gd name="connsiteX2" fmla="*/ 5615421 w 6163907"/>
              <a:gd name="connsiteY2" fmla="*/ 912760 h 946379"/>
              <a:gd name="connsiteX3" fmla="*/ 502833 w 6163907"/>
              <a:gd name="connsiteY3" fmla="*/ 946379 h 946379"/>
              <a:gd name="connsiteX4" fmla="*/ 163454 w 6163907"/>
              <a:gd name="connsiteY4" fmla="*/ 452662 h 946379"/>
              <a:gd name="connsiteX0" fmla="*/ 5351581 w 6178343"/>
              <a:gd name="connsiteY0" fmla="*/ 0 h 946379"/>
              <a:gd name="connsiteX1" fmla="*/ 5529847 w 6178343"/>
              <a:gd name="connsiteY1" fmla="*/ 2550 h 946379"/>
              <a:gd name="connsiteX2" fmla="*/ 5351581 w 6178343"/>
              <a:gd name="connsiteY2" fmla="*/ 0 h 946379"/>
              <a:gd name="connsiteX0" fmla="*/ 5376981 w 6178343"/>
              <a:gd name="connsiteY0" fmla="*/ 76200 h 946379"/>
              <a:gd name="connsiteX1" fmla="*/ 5618747 w 6178343"/>
              <a:gd name="connsiteY1" fmla="*/ 78750 h 946379"/>
              <a:gd name="connsiteX2" fmla="*/ 5629857 w 6178343"/>
              <a:gd name="connsiteY2" fmla="*/ 912760 h 946379"/>
              <a:gd name="connsiteX3" fmla="*/ 517269 w 6178343"/>
              <a:gd name="connsiteY3" fmla="*/ 946379 h 946379"/>
              <a:gd name="connsiteX4" fmla="*/ 177890 w 6178343"/>
              <a:gd name="connsiteY4" fmla="*/ 452662 h 946379"/>
              <a:gd name="connsiteX0" fmla="*/ 5206321 w 6033083"/>
              <a:gd name="connsiteY0" fmla="*/ 0 h 959079"/>
              <a:gd name="connsiteX1" fmla="*/ 5384587 w 6033083"/>
              <a:gd name="connsiteY1" fmla="*/ 2550 h 959079"/>
              <a:gd name="connsiteX2" fmla="*/ 5206321 w 6033083"/>
              <a:gd name="connsiteY2" fmla="*/ 0 h 959079"/>
              <a:gd name="connsiteX0" fmla="*/ 5231721 w 6033083"/>
              <a:gd name="connsiteY0" fmla="*/ 76200 h 959079"/>
              <a:gd name="connsiteX1" fmla="*/ 5473487 w 6033083"/>
              <a:gd name="connsiteY1" fmla="*/ 78750 h 959079"/>
              <a:gd name="connsiteX2" fmla="*/ 5484597 w 6033083"/>
              <a:gd name="connsiteY2" fmla="*/ 912760 h 959079"/>
              <a:gd name="connsiteX3" fmla="*/ 695859 w 6033083"/>
              <a:gd name="connsiteY3" fmla="*/ 959079 h 959079"/>
              <a:gd name="connsiteX4" fmla="*/ 32630 w 6033083"/>
              <a:gd name="connsiteY4" fmla="*/ 452662 h 959079"/>
              <a:gd name="connsiteX0" fmla="*/ 5209411 w 6036173"/>
              <a:gd name="connsiteY0" fmla="*/ 0 h 959156"/>
              <a:gd name="connsiteX1" fmla="*/ 5387677 w 6036173"/>
              <a:gd name="connsiteY1" fmla="*/ 2550 h 959156"/>
              <a:gd name="connsiteX2" fmla="*/ 5209411 w 6036173"/>
              <a:gd name="connsiteY2" fmla="*/ 0 h 959156"/>
              <a:gd name="connsiteX0" fmla="*/ 5234811 w 6036173"/>
              <a:gd name="connsiteY0" fmla="*/ 76200 h 959156"/>
              <a:gd name="connsiteX1" fmla="*/ 5476577 w 6036173"/>
              <a:gd name="connsiteY1" fmla="*/ 78750 h 959156"/>
              <a:gd name="connsiteX2" fmla="*/ 5487687 w 6036173"/>
              <a:gd name="connsiteY2" fmla="*/ 912760 h 959156"/>
              <a:gd name="connsiteX3" fmla="*/ 698949 w 6036173"/>
              <a:gd name="connsiteY3" fmla="*/ 959079 h 959156"/>
              <a:gd name="connsiteX4" fmla="*/ 35720 w 6036173"/>
              <a:gd name="connsiteY4" fmla="*/ 452662 h 959156"/>
              <a:gd name="connsiteX0" fmla="*/ 5180091 w 6006853"/>
              <a:gd name="connsiteY0" fmla="*/ 0 h 965503"/>
              <a:gd name="connsiteX1" fmla="*/ 5358357 w 6006853"/>
              <a:gd name="connsiteY1" fmla="*/ 2550 h 965503"/>
              <a:gd name="connsiteX2" fmla="*/ 5180091 w 6006853"/>
              <a:gd name="connsiteY2" fmla="*/ 0 h 965503"/>
              <a:gd name="connsiteX0" fmla="*/ 5205491 w 6006853"/>
              <a:gd name="connsiteY0" fmla="*/ 76200 h 965503"/>
              <a:gd name="connsiteX1" fmla="*/ 5447257 w 6006853"/>
              <a:gd name="connsiteY1" fmla="*/ 78750 h 965503"/>
              <a:gd name="connsiteX2" fmla="*/ 5458367 w 6006853"/>
              <a:gd name="connsiteY2" fmla="*/ 912760 h 965503"/>
              <a:gd name="connsiteX3" fmla="*/ 815679 w 6006853"/>
              <a:gd name="connsiteY3" fmla="*/ 965429 h 965503"/>
              <a:gd name="connsiteX4" fmla="*/ 6400 w 6006853"/>
              <a:gd name="connsiteY4" fmla="*/ 452662 h 965503"/>
              <a:gd name="connsiteX0" fmla="*/ 5195850 w 6022612"/>
              <a:gd name="connsiteY0" fmla="*/ 0 h 965503"/>
              <a:gd name="connsiteX1" fmla="*/ 5374116 w 6022612"/>
              <a:gd name="connsiteY1" fmla="*/ 2550 h 965503"/>
              <a:gd name="connsiteX2" fmla="*/ 5195850 w 6022612"/>
              <a:gd name="connsiteY2" fmla="*/ 0 h 965503"/>
              <a:gd name="connsiteX0" fmla="*/ 5221250 w 6022612"/>
              <a:gd name="connsiteY0" fmla="*/ 76200 h 965503"/>
              <a:gd name="connsiteX1" fmla="*/ 5463016 w 6022612"/>
              <a:gd name="connsiteY1" fmla="*/ 78750 h 965503"/>
              <a:gd name="connsiteX2" fmla="*/ 5474126 w 6022612"/>
              <a:gd name="connsiteY2" fmla="*/ 912760 h 965503"/>
              <a:gd name="connsiteX3" fmla="*/ 831438 w 6022612"/>
              <a:gd name="connsiteY3" fmla="*/ 965429 h 965503"/>
              <a:gd name="connsiteX4" fmla="*/ 22159 w 6022612"/>
              <a:gd name="connsiteY4" fmla="*/ 452662 h 965503"/>
              <a:gd name="connsiteX0" fmla="*/ 5178915 w 6005677"/>
              <a:gd name="connsiteY0" fmla="*/ 0 h 966636"/>
              <a:gd name="connsiteX1" fmla="*/ 5357181 w 6005677"/>
              <a:gd name="connsiteY1" fmla="*/ 2550 h 966636"/>
              <a:gd name="connsiteX2" fmla="*/ 5178915 w 6005677"/>
              <a:gd name="connsiteY2" fmla="*/ 0 h 966636"/>
              <a:gd name="connsiteX0" fmla="*/ 5204315 w 6005677"/>
              <a:gd name="connsiteY0" fmla="*/ 76200 h 966636"/>
              <a:gd name="connsiteX1" fmla="*/ 5446081 w 6005677"/>
              <a:gd name="connsiteY1" fmla="*/ 78750 h 966636"/>
              <a:gd name="connsiteX2" fmla="*/ 5457191 w 6005677"/>
              <a:gd name="connsiteY2" fmla="*/ 912760 h 966636"/>
              <a:gd name="connsiteX3" fmla="*/ 814503 w 6005677"/>
              <a:gd name="connsiteY3" fmla="*/ 965429 h 966636"/>
              <a:gd name="connsiteX4" fmla="*/ 5224 w 6005677"/>
              <a:gd name="connsiteY4" fmla="*/ 452662 h 966636"/>
              <a:gd name="connsiteX0" fmla="*/ 5178383 w 6005145"/>
              <a:gd name="connsiteY0" fmla="*/ 0 h 965921"/>
              <a:gd name="connsiteX1" fmla="*/ 5356649 w 6005145"/>
              <a:gd name="connsiteY1" fmla="*/ 2550 h 965921"/>
              <a:gd name="connsiteX2" fmla="*/ 5178383 w 6005145"/>
              <a:gd name="connsiteY2" fmla="*/ 0 h 965921"/>
              <a:gd name="connsiteX0" fmla="*/ 5203783 w 6005145"/>
              <a:gd name="connsiteY0" fmla="*/ 76200 h 965921"/>
              <a:gd name="connsiteX1" fmla="*/ 5445549 w 6005145"/>
              <a:gd name="connsiteY1" fmla="*/ 78750 h 965921"/>
              <a:gd name="connsiteX2" fmla="*/ 5456659 w 6005145"/>
              <a:gd name="connsiteY2" fmla="*/ 912760 h 965921"/>
              <a:gd name="connsiteX3" fmla="*/ 813971 w 6005145"/>
              <a:gd name="connsiteY3" fmla="*/ 965429 h 965921"/>
              <a:gd name="connsiteX4" fmla="*/ 4692 w 6005145"/>
              <a:gd name="connsiteY4" fmla="*/ 452662 h 965921"/>
              <a:gd name="connsiteX0" fmla="*/ 5190074 w 6016836"/>
              <a:gd name="connsiteY0" fmla="*/ 0 h 965869"/>
              <a:gd name="connsiteX1" fmla="*/ 5368340 w 6016836"/>
              <a:gd name="connsiteY1" fmla="*/ 2550 h 965869"/>
              <a:gd name="connsiteX2" fmla="*/ 5190074 w 6016836"/>
              <a:gd name="connsiteY2" fmla="*/ 0 h 965869"/>
              <a:gd name="connsiteX0" fmla="*/ 5215474 w 6016836"/>
              <a:gd name="connsiteY0" fmla="*/ 76200 h 965869"/>
              <a:gd name="connsiteX1" fmla="*/ 5457240 w 6016836"/>
              <a:gd name="connsiteY1" fmla="*/ 78750 h 965869"/>
              <a:gd name="connsiteX2" fmla="*/ 5468350 w 6016836"/>
              <a:gd name="connsiteY2" fmla="*/ 912760 h 965869"/>
              <a:gd name="connsiteX3" fmla="*/ 825662 w 6016836"/>
              <a:gd name="connsiteY3" fmla="*/ 965429 h 965869"/>
              <a:gd name="connsiteX4" fmla="*/ 3683 w 6016836"/>
              <a:gd name="connsiteY4" fmla="*/ 433612 h 965869"/>
              <a:gd name="connsiteX0" fmla="*/ 5190074 w 6016836"/>
              <a:gd name="connsiteY0" fmla="*/ 0 h 967542"/>
              <a:gd name="connsiteX1" fmla="*/ 5368340 w 6016836"/>
              <a:gd name="connsiteY1" fmla="*/ 2550 h 967542"/>
              <a:gd name="connsiteX2" fmla="*/ 5190074 w 6016836"/>
              <a:gd name="connsiteY2" fmla="*/ 0 h 967542"/>
              <a:gd name="connsiteX0" fmla="*/ 5215474 w 6016836"/>
              <a:gd name="connsiteY0" fmla="*/ 76200 h 967542"/>
              <a:gd name="connsiteX1" fmla="*/ 5457240 w 6016836"/>
              <a:gd name="connsiteY1" fmla="*/ 78750 h 967542"/>
              <a:gd name="connsiteX2" fmla="*/ 5468350 w 6016836"/>
              <a:gd name="connsiteY2" fmla="*/ 912760 h 967542"/>
              <a:gd name="connsiteX3" fmla="*/ 825662 w 6016836"/>
              <a:gd name="connsiteY3" fmla="*/ 965429 h 967542"/>
              <a:gd name="connsiteX4" fmla="*/ 3683 w 6016836"/>
              <a:gd name="connsiteY4" fmla="*/ 433612 h 9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36" h="967542" stroke="0" extrusionOk="0">
                <a:moveTo>
                  <a:pt x="5190074" y="0"/>
                </a:moveTo>
                <a:lnTo>
                  <a:pt x="5368340" y="2550"/>
                </a:lnTo>
                <a:lnTo>
                  <a:pt x="5190074" y="0"/>
                </a:lnTo>
                <a:close/>
              </a:path>
              <a:path w="6016836" h="967542" fill="none">
                <a:moveTo>
                  <a:pt x="5215474" y="76200"/>
                </a:moveTo>
                <a:lnTo>
                  <a:pt x="5457240" y="78750"/>
                </a:lnTo>
                <a:cubicBezTo>
                  <a:pt x="6205287" y="104067"/>
                  <a:pt x="6197746" y="915321"/>
                  <a:pt x="5468350" y="912760"/>
                </a:cubicBezTo>
                <a:lnTo>
                  <a:pt x="825662" y="965429"/>
                </a:lnTo>
                <a:cubicBezTo>
                  <a:pt x="-76649" y="975529"/>
                  <a:pt x="-1813" y="970916"/>
                  <a:pt x="3683" y="433612"/>
                </a:cubicBezTo>
              </a:path>
            </a:pathLst>
          </a:cu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5" name="object 22"/>
          <p:cNvSpPr txBox="1"/>
          <p:nvPr/>
        </p:nvSpPr>
        <p:spPr>
          <a:xfrm>
            <a:off x="1796462" y="292006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431" name="Straight Connector 1430"/>
          <p:cNvCxnSpPr/>
          <p:nvPr/>
        </p:nvCxnSpPr>
        <p:spPr>
          <a:xfrm>
            <a:off x="2199141" y="3106245"/>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7" name="object 22">
            <a:extLst>
              <a:ext uri="{FF2B5EF4-FFF2-40B4-BE49-F238E27FC236}">
                <a16:creationId xmlns:a16="http://schemas.microsoft.com/office/drawing/2014/main" id="{6D603BD0-A3C5-464F-976E-A4261BB1E2BE}"/>
              </a:ext>
            </a:extLst>
          </p:cNvPr>
          <p:cNvSpPr txBox="1"/>
          <p:nvPr/>
        </p:nvSpPr>
        <p:spPr>
          <a:xfrm>
            <a:off x="2224455" y="3755355"/>
            <a:ext cx="1167604"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B</a:t>
            </a:r>
            <a:endParaRPr sz="10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a:t>
            </a:r>
          </a:p>
          <a:p>
            <a:pPr marL="104775" lvl="0" indent="0" algn="l" rtl="0">
              <a:spcBef>
                <a:spcPts val="0"/>
              </a:spcBef>
              <a:spcAft>
                <a:spcPts val="0"/>
              </a:spcAft>
              <a:buClr>
                <a:srgbClr val="0000FF"/>
              </a:buClr>
              <a:buSzPts val="1620"/>
              <a:buNone/>
            </a:pPr>
            <a:r>
              <a:rPr lang="en-US" dirty="0"/>
              <a:t>xGenius also support optical media and higher bit rates but we are going to execute this test in 1000BASE-T</a:t>
            </a:r>
            <a:endParaRPr dirty="0"/>
          </a:p>
          <a:p>
            <a:pPr marL="447675" lvl="0" indent="-342900">
              <a:buClr>
                <a:srgbClr val="0000FF"/>
              </a:buClr>
              <a:buSzPts val="1620"/>
              <a:buFont typeface="Century Gothic"/>
              <a:buAutoNum type="arabicPeriod"/>
            </a:pPr>
            <a:r>
              <a:rPr lang="en-US" dirty="0"/>
              <a:t>Connect the Cable to Port A</a:t>
            </a:r>
          </a:p>
          <a:p>
            <a:pPr marL="447675" lvl="0" indent="-342900">
              <a:buClr>
                <a:srgbClr val="0000FF"/>
              </a:buClr>
              <a:buSzPts val="1620"/>
              <a:buFont typeface="Century Gothic"/>
              <a:buAutoNum type="arabicPeriod"/>
            </a:pPr>
            <a:r>
              <a:rPr lang="en-US" dirty="0"/>
              <a:t>Connect the Cable to Port B</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686850"/>
          </a:xfrm>
        </p:spPr>
        <p:txBody>
          <a:bodyPr/>
          <a:lstStyle/>
          <a:p>
            <a:pPr marL="474345" indent="-342900">
              <a:buFont typeface="+mj-lt"/>
              <a:buAutoNum type="arabicPeriod"/>
            </a:pPr>
            <a:r>
              <a:rPr lang="en-US" dirty="0"/>
              <a:t>Restore defaults: </a:t>
            </a: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a:p>
            <a:pPr marL="474345" indent="-342900">
              <a:buFont typeface="+mj-lt"/>
              <a:buAutoNum type="arabicPeriod"/>
            </a:pPr>
            <a:r>
              <a:rPr lang="en-US" dirty="0"/>
              <a:t>Set operation mode: </a:t>
            </a:r>
            <a:r>
              <a:rPr lang="en-US" u="sng" dirty="0"/>
              <a:t>Home</a:t>
            </a:r>
            <a:r>
              <a:rPr lang="en-US" dirty="0"/>
              <a:t> &gt; </a:t>
            </a:r>
            <a:r>
              <a:rPr lang="en-US" u="sng" dirty="0"/>
              <a:t>Config</a:t>
            </a:r>
            <a:r>
              <a:rPr lang="en-US" dirty="0"/>
              <a:t> &gt; </a:t>
            </a:r>
            <a:r>
              <a:rPr lang="en-US" u="sng" dirty="0"/>
              <a:t>Mode</a:t>
            </a:r>
            <a:r>
              <a:rPr lang="en-US" dirty="0"/>
              <a:t> := </a:t>
            </a:r>
            <a:r>
              <a:rPr lang="en-US" i="1" dirty="0"/>
              <a:t>IP endpoint</a:t>
            </a:r>
            <a:br>
              <a:rPr lang="en-US" i="1" dirty="0"/>
            </a:br>
            <a:br>
              <a:rPr lang="en-US" i="1" dirty="0"/>
            </a:br>
            <a:r>
              <a:rPr lang="en-US" i="1" dirty="0"/>
              <a:t>(Mind that we have IP otherwise we would need a proper MPLS-TP mode)</a:t>
            </a:r>
          </a:p>
          <a:p>
            <a:pPr marL="131445" indent="0">
              <a:buNone/>
            </a:pPr>
            <a:r>
              <a:rPr lang="en-US" dirty="0"/>
              <a:t>It is very important to understand the following steps, that we have to setup separately several layers including: </a:t>
            </a:r>
            <a:r>
              <a:rPr lang="en-US" b="1" dirty="0"/>
              <a:t>PHY, MAC, IP, &amp; MPLS layers</a:t>
            </a:r>
          </a:p>
          <a:p>
            <a:pPr marL="131445" indent="0">
              <a:buNone/>
            </a:pPr>
            <a:r>
              <a:rPr lang="en-US" dirty="0"/>
              <a:t>And we have to setup two ports</a:t>
            </a:r>
            <a:r>
              <a:rPr lang="en-US" b="1" dirty="0"/>
              <a:t>: A &amp; B ports</a:t>
            </a:r>
          </a:p>
        </p:txBody>
      </p:sp>
      <p:sp>
        <p:nvSpPr>
          <p:cNvPr id="3" name="Title 2"/>
          <p:cNvSpPr>
            <a:spLocks noGrp="1"/>
          </p:cNvSpPr>
          <p:nvPr>
            <p:ph type="title"/>
          </p:nvPr>
        </p:nvSpPr>
        <p:spPr/>
        <p:txBody>
          <a:bodyPr/>
          <a:lstStyle/>
          <a:p>
            <a:r>
              <a:rPr lang="en-US" dirty="0"/>
              <a:t>Select the global operation mode</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6DB8F-9D64-45D5-BFAA-05DCDB37B95D}"/>
              </a:ext>
            </a:extLst>
          </p:cNvPr>
          <p:cNvPicPr>
            <a:picLocks noChangeAspect="1"/>
          </p:cNvPicPr>
          <p:nvPr/>
        </p:nvPicPr>
        <p:blipFill>
          <a:blip r:embed="rId2"/>
          <a:stretch>
            <a:fillRect/>
          </a:stretch>
        </p:blipFill>
        <p:spPr>
          <a:xfrm>
            <a:off x="165070" y="1073184"/>
            <a:ext cx="4252500" cy="253769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2264898-95F9-4033-806D-D85081370FD7}"/>
              </a:ext>
            </a:extLst>
          </p:cNvPr>
          <p:cNvPicPr>
            <a:picLocks noChangeAspect="1"/>
          </p:cNvPicPr>
          <p:nvPr/>
        </p:nvPicPr>
        <p:blipFill>
          <a:blip r:embed="rId3"/>
          <a:stretch>
            <a:fillRect/>
          </a:stretch>
        </p:blipFill>
        <p:spPr>
          <a:xfrm>
            <a:off x="4732776" y="1061885"/>
            <a:ext cx="4234616" cy="2535477"/>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a:t>
            </a:r>
            <a:r>
              <a:rPr lang="en-US" dirty="0"/>
              <a:t>the Physical layer:</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Port Mode</a:t>
            </a:r>
            <a:r>
              <a:rPr lang="en-US" dirty="0"/>
              <a:t> := </a:t>
            </a:r>
            <a:r>
              <a:rPr lang="en-US" i="1" dirty="0"/>
              <a:t>Tx/Rx</a:t>
            </a:r>
            <a:endParaRPr lang="en-US" dirty="0"/>
          </a:p>
          <a:p>
            <a:pPr marL="474345" indent="-342900">
              <a:buFont typeface="+mj-lt"/>
              <a:buAutoNum type="arabicPeriod"/>
            </a:pPr>
            <a:r>
              <a:rPr lang="en-US" u="sng" dirty="0"/>
              <a:t>Config</a:t>
            </a:r>
            <a:r>
              <a:rPr lang="en-US" dirty="0"/>
              <a:t> &gt; </a:t>
            </a:r>
            <a:r>
              <a:rPr lang="en-US" u="sng" dirty="0"/>
              <a:t>Port A</a:t>
            </a:r>
            <a:r>
              <a:rPr lang="en-US" dirty="0"/>
              <a:t> &gt; </a:t>
            </a:r>
            <a:r>
              <a:rPr lang="en-US" u="sng" dirty="0"/>
              <a:t>Physical Layer</a:t>
            </a:r>
            <a:r>
              <a:rPr lang="en-US" dirty="0"/>
              <a:t> &gt; </a:t>
            </a:r>
            <a:r>
              <a:rPr lang="en-US" u="sng" dirty="0"/>
              <a:t>Connector</a:t>
            </a:r>
            <a:r>
              <a:rPr lang="en-US" dirty="0"/>
              <a:t> := </a:t>
            </a:r>
            <a:r>
              <a:rPr lang="en-US" i="1" dirty="0"/>
              <a:t>Electrical</a:t>
            </a:r>
          </a:p>
          <a:p>
            <a:pPr marL="131445" indent="0">
              <a:buNone/>
            </a:pPr>
            <a:endParaRPr lang="en-US" dirty="0"/>
          </a:p>
          <a:p>
            <a:pPr marL="131445" indent="0">
              <a:buNone/>
            </a:pPr>
            <a:r>
              <a:rPr lang="en-US" dirty="0"/>
              <a:t>Configure also </a:t>
            </a:r>
            <a:r>
              <a:rPr lang="en-US" b="1" dirty="0"/>
              <a:t>Tester </a:t>
            </a:r>
            <a:r>
              <a:rPr lang="en-US" dirty="0"/>
              <a:t>Port B in the same way than Port A:</a:t>
            </a:r>
          </a:p>
          <a:p>
            <a:pPr marL="474345" indent="-342900">
              <a:buFont typeface="+mj-lt"/>
              <a:buAutoNum type="arabicPeriod" startAt="3"/>
            </a:pPr>
            <a:r>
              <a:rPr lang="en-US" u="sng" dirty="0"/>
              <a:t>Config</a:t>
            </a:r>
            <a:r>
              <a:rPr lang="en-US" dirty="0"/>
              <a:t> &gt; </a:t>
            </a:r>
            <a:r>
              <a:rPr lang="en-US" u="sng" dirty="0"/>
              <a:t>Port B</a:t>
            </a:r>
            <a:r>
              <a:rPr lang="en-US" dirty="0"/>
              <a:t> &gt; </a:t>
            </a:r>
            <a:r>
              <a:rPr lang="en-US" u="sng" dirty="0"/>
              <a:t>Port Mode</a:t>
            </a:r>
            <a:r>
              <a:rPr lang="en-US" dirty="0"/>
              <a:t> := </a:t>
            </a:r>
            <a:r>
              <a:rPr lang="en-US" i="1" dirty="0"/>
              <a:t>Tx/Rx</a:t>
            </a:r>
          </a:p>
          <a:p>
            <a:pPr marL="474345" indent="-342900">
              <a:buFont typeface="+mj-lt"/>
              <a:buAutoNum type="arabicPeriod" startAt="3"/>
            </a:pPr>
            <a:r>
              <a:rPr lang="en-US" u="sng" dirty="0"/>
              <a:t>Config</a:t>
            </a:r>
            <a:r>
              <a:rPr lang="en-US" dirty="0"/>
              <a:t> &gt; </a:t>
            </a:r>
            <a:r>
              <a:rPr lang="en-US" u="sng" dirty="0"/>
              <a:t>Port B</a:t>
            </a:r>
            <a:r>
              <a:rPr lang="en-US" dirty="0"/>
              <a:t> &gt; </a:t>
            </a:r>
            <a:r>
              <a:rPr lang="en-US" u="sng" dirty="0"/>
              <a:t>Physical Layer</a:t>
            </a:r>
            <a:r>
              <a:rPr lang="en-US" dirty="0"/>
              <a:t> &gt; </a:t>
            </a:r>
            <a:r>
              <a:rPr lang="en-US" u="sng" dirty="0"/>
              <a:t>Connector</a:t>
            </a:r>
            <a:r>
              <a:rPr lang="en-US" dirty="0"/>
              <a:t> := </a:t>
            </a:r>
            <a:r>
              <a:rPr lang="en-US" i="1" dirty="0"/>
              <a:t>Electrical</a:t>
            </a:r>
          </a:p>
        </p:txBody>
      </p:sp>
      <p:sp>
        <p:nvSpPr>
          <p:cNvPr id="3" name="Title 2"/>
          <p:cNvSpPr>
            <a:spLocks noGrp="1"/>
          </p:cNvSpPr>
          <p:nvPr>
            <p:ph type="title"/>
          </p:nvPr>
        </p:nvSpPr>
        <p:spPr/>
        <p:txBody>
          <a:bodyPr/>
          <a:lstStyle/>
          <a:p>
            <a:r>
              <a:rPr lang="en-US" dirty="0"/>
              <a:t>Configure the </a:t>
            </a:r>
            <a:r>
              <a:rPr lang="en-US" b="1" dirty="0"/>
              <a:t>PHY</a:t>
            </a:r>
            <a:r>
              <a:rPr lang="en-US" dirty="0"/>
              <a:t> layer</a:t>
            </a:r>
          </a:p>
        </p:txBody>
      </p:sp>
      <p:grpSp>
        <p:nvGrpSpPr>
          <p:cNvPr id="6" name="Google Shape;1109;p19"/>
          <p:cNvGrpSpPr/>
          <p:nvPr/>
        </p:nvGrpSpPr>
        <p:grpSpPr>
          <a:xfrm>
            <a:off x="6978195" y="2047471"/>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F9047A-E170-468C-A09B-167BB31205CE}"/>
              </a:ext>
            </a:extLst>
          </p:cNvPr>
          <p:cNvPicPr>
            <a:picLocks noChangeAspect="1"/>
          </p:cNvPicPr>
          <p:nvPr/>
        </p:nvPicPr>
        <p:blipFill>
          <a:blip r:embed="rId2"/>
          <a:stretch>
            <a:fillRect/>
          </a:stretch>
        </p:blipFill>
        <p:spPr>
          <a:xfrm>
            <a:off x="196796" y="1057898"/>
            <a:ext cx="4231698" cy="2520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305439B-A139-44FE-B884-10D903DF5674}"/>
              </a:ext>
            </a:extLst>
          </p:cNvPr>
          <p:cNvPicPr>
            <a:picLocks noChangeAspect="1"/>
          </p:cNvPicPr>
          <p:nvPr/>
        </p:nvPicPr>
        <p:blipFill>
          <a:blip r:embed="rId3"/>
          <a:stretch>
            <a:fillRect/>
          </a:stretch>
        </p:blipFill>
        <p:spPr>
          <a:xfrm>
            <a:off x="4683964" y="1057898"/>
            <a:ext cx="4252500" cy="2530237"/>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4368800"/>
            <a:ext cx="8519341" cy="2210594"/>
          </a:xfrm>
        </p:spPr>
        <p:txBody>
          <a:bodyPr/>
          <a:lstStyle/>
          <a:p>
            <a:pPr marL="131445" indent="0">
              <a:buNone/>
            </a:pPr>
            <a:r>
              <a:rPr lang="en-US" dirty="0"/>
              <a:t>Configure in </a:t>
            </a:r>
            <a:r>
              <a:rPr lang="en-US" b="1" dirty="0"/>
              <a:t>Tester </a:t>
            </a:r>
            <a:r>
              <a:rPr lang="en-US" dirty="0"/>
              <a:t>the MAC layer:</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Frame Layer</a:t>
            </a:r>
            <a:r>
              <a:rPr lang="en-US" dirty="0"/>
              <a:t> &gt; </a:t>
            </a:r>
            <a:r>
              <a:rPr lang="en-US" u="sng" dirty="0"/>
              <a:t>Flow A1 &gt; Frame size</a:t>
            </a:r>
            <a:r>
              <a:rPr lang="en-US" dirty="0"/>
              <a:t> := </a:t>
            </a:r>
            <a:r>
              <a:rPr lang="en-US" i="1" dirty="0"/>
              <a:t>1280</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Frame Layer</a:t>
            </a:r>
            <a:r>
              <a:rPr lang="en-US" dirty="0"/>
              <a:t> &gt; </a:t>
            </a:r>
            <a:r>
              <a:rPr lang="en-US" u="sng" dirty="0"/>
              <a:t>Flow A1 </a:t>
            </a:r>
            <a:r>
              <a:rPr lang="en-US" dirty="0"/>
              <a:t>&gt; </a:t>
            </a:r>
            <a:r>
              <a:rPr lang="en-US" u="sng" dirty="0" err="1"/>
              <a:t>Dest</a:t>
            </a:r>
            <a:r>
              <a:rPr lang="en-US" u="sng" dirty="0"/>
              <a:t> MAC address from</a:t>
            </a:r>
            <a:r>
              <a:rPr lang="en-US" dirty="0"/>
              <a:t> := </a:t>
            </a:r>
            <a:r>
              <a:rPr lang="en-US" i="1" dirty="0"/>
              <a:t>ARP</a:t>
            </a:r>
          </a:p>
        </p:txBody>
      </p:sp>
      <p:sp>
        <p:nvSpPr>
          <p:cNvPr id="3" name="Title 2"/>
          <p:cNvSpPr>
            <a:spLocks noGrp="1"/>
          </p:cNvSpPr>
          <p:nvPr>
            <p:ph type="title"/>
          </p:nvPr>
        </p:nvSpPr>
        <p:spPr/>
        <p:txBody>
          <a:bodyPr/>
          <a:lstStyle/>
          <a:p>
            <a:r>
              <a:rPr lang="en-US" dirty="0"/>
              <a:t>Configure the </a:t>
            </a:r>
            <a:r>
              <a:rPr lang="en-US" b="1" dirty="0"/>
              <a:t>MAC</a:t>
            </a:r>
            <a:r>
              <a:rPr lang="en-US" dirty="0"/>
              <a:t> layer</a:t>
            </a:r>
          </a:p>
        </p:txBody>
      </p:sp>
      <p:grpSp>
        <p:nvGrpSpPr>
          <p:cNvPr id="6" name="Google Shape;1109;p19"/>
          <p:cNvGrpSpPr/>
          <p:nvPr/>
        </p:nvGrpSpPr>
        <p:grpSpPr>
          <a:xfrm>
            <a:off x="5935177" y="2082890"/>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grpSp>
        <p:nvGrpSpPr>
          <p:cNvPr id="9" name="Google Shape;1109;p19"/>
          <p:cNvGrpSpPr/>
          <p:nvPr/>
        </p:nvGrpSpPr>
        <p:grpSpPr>
          <a:xfrm>
            <a:off x="946421" y="2426097"/>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278457763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TotalTime>
  <Words>1732</Words>
  <Application>Microsoft Office PowerPoint</Application>
  <PresentationFormat>Presentación en pantalla (4:3)</PresentationFormat>
  <Paragraphs>251</Paragraphs>
  <Slides>24</Slides>
  <Notes>9</Notes>
  <HiddenSlides>0</HiddenSlides>
  <MMClips>0</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24</vt:i4>
      </vt:variant>
    </vt:vector>
  </HeadingPairs>
  <TitlesOfParts>
    <vt:vector size="40" baseType="lpstr">
      <vt:lpstr>SimSun</vt:lpstr>
      <vt:lpstr>Arial</vt:lpstr>
      <vt:lpstr>Arial Black</vt:lpstr>
      <vt:lpstr>Calibri</vt:lpstr>
      <vt:lpstr>Century Gothic</vt:lpstr>
      <vt:lpstr>Franklin Gothic Medium</vt:lpstr>
      <vt:lpstr>Myriad Pro</vt:lpstr>
      <vt:lpstr>Myriad Pro Cond</vt:lpstr>
      <vt:lpstr>MyriadPro-Regular</vt:lpstr>
      <vt:lpstr>Noto Sans Symbols</vt:lpstr>
      <vt:lpstr>Open Sans</vt:lpstr>
      <vt:lpstr>Times New Roman</vt:lpstr>
      <vt:lpstr>Verdana</vt:lpstr>
      <vt:lpstr>Wingdings</vt:lpstr>
      <vt:lpstr>Office Theme</vt:lpstr>
      <vt:lpstr>Custom Design</vt:lpstr>
      <vt:lpstr>Presentación de PowerPoint</vt:lpstr>
      <vt:lpstr>Zeus &amp; xGenius</vt:lpstr>
      <vt:lpstr>Interfaces &amp; time References</vt:lpstr>
      <vt:lpstr>The MPLS label format</vt:lpstr>
      <vt:lpstr>The Traffic test</vt:lpstr>
      <vt:lpstr>Connecting the BNC cables to Port C</vt:lpstr>
      <vt:lpstr>Select the global operation mode</vt:lpstr>
      <vt:lpstr>Configure the PHY layer</vt:lpstr>
      <vt:lpstr>Configure the MAC layer</vt:lpstr>
      <vt:lpstr>Configure the IP layer</vt:lpstr>
      <vt:lpstr>Configure the MPLS layer</vt:lpstr>
      <vt:lpstr>Configure the IP layer</vt:lpstr>
      <vt:lpstr>Configure Traffic Profile</vt:lpstr>
      <vt:lpstr>Press RUN</vt:lpstr>
      <vt:lpstr>Press RUN</vt:lpstr>
      <vt:lpstr>Press RUN</vt:lpstr>
      <vt:lpstr>Insert events in Tester 1</vt:lpstr>
      <vt:lpstr>Event logger enable</vt:lpstr>
      <vt:lpstr>Select the Events to Log</vt:lpstr>
      <vt:lpstr>Display the logs</vt:lpstr>
      <vt:lpstr>Display chronogram &amp; histogram </vt:lpstr>
      <vt:lpstr>Scale the results on screen</vt:lpstr>
      <vt:lpstr>Exporting Logs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110</cp:revision>
  <dcterms:created xsi:type="dcterms:W3CDTF">1601-01-01T00:00:00Z</dcterms:created>
  <dcterms:modified xsi:type="dcterms:W3CDTF">2024-02-09T12:25:06Z</dcterms:modified>
</cp:coreProperties>
</file>